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I834b93pMzPpGxLnKdrEojwY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F3838B-1F99-4FD4-81C8-5A89A16BDE93}">
  <a:tblStyle styleId="{BFF3838B-1F99-4FD4-81C8-5A89A16BDE9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9941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768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5062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9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202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406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133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94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51bd928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51bd928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538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85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3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54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25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25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64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057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0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93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8"/>
          <p:cNvSpPr txBox="1">
            <a:spLocks noGrp="1"/>
          </p:cNvSpPr>
          <p:nvPr>
            <p:ph type="ctrTitle"/>
          </p:nvPr>
        </p:nvSpPr>
        <p:spPr>
          <a:xfrm>
            <a:off x="685800" y="1701579"/>
            <a:ext cx="7772400" cy="180838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0000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8"/>
          <p:cNvSpPr txBox="1">
            <a:spLocks noGrp="1"/>
          </p:cNvSpPr>
          <p:nvPr>
            <p:ph type="subTitle" idx="1"/>
          </p:nvPr>
        </p:nvSpPr>
        <p:spPr>
          <a:xfrm>
            <a:off x="1143000" y="3602038"/>
            <a:ext cx="6858000" cy="81093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0"/>
        <p:cNvGrpSpPr/>
        <p:nvPr/>
      </p:nvGrpSpPr>
      <p:grpSpPr>
        <a:xfrm>
          <a:off x="0" y="0"/>
          <a:ext cx="0" cy="0"/>
          <a:chOff x="0" y="0"/>
          <a:chExt cx="0" cy="0"/>
        </a:xfrm>
      </p:grpSpPr>
      <p:sp>
        <p:nvSpPr>
          <p:cNvPr id="51" name="Google Shape;51;p27"/>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7"/>
          <p:cNvSpPr txBox="1">
            <a:spLocks noGrp="1"/>
          </p:cNvSpPr>
          <p:nvPr>
            <p:ph type="body" idx="1"/>
          </p:nvPr>
        </p:nvSpPr>
        <p:spPr>
          <a:xfrm rot="5400000">
            <a:off x="2091252" y="-141069"/>
            <a:ext cx="4961496"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628650" y="1321533"/>
            <a:ext cx="7886700" cy="49614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ftr" idx="11"/>
          </p:nvPr>
        </p:nvSpPr>
        <p:spPr>
          <a:xfrm>
            <a:off x="2592371" y="6405063"/>
            <a:ext cx="3724186" cy="2590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19"/>
          <p:cNvSpPr txBox="1">
            <a:spLocks noGrp="1"/>
          </p:cNvSpPr>
          <p:nvPr>
            <p:ph type="sldNum" idx="12"/>
          </p:nvPr>
        </p:nvSpPr>
        <p:spPr>
          <a:xfrm>
            <a:off x="6401397" y="6405063"/>
            <a:ext cx="2113953" cy="27922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623888" y="2655736"/>
            <a:ext cx="7886700" cy="19067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0000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0"/>
          <p:cNvSpPr txBox="1">
            <a:spLocks noGrp="1"/>
          </p:cNvSpPr>
          <p:nvPr>
            <p:ph type="body" idx="1"/>
          </p:nvPr>
        </p:nvSpPr>
        <p:spPr>
          <a:xfrm>
            <a:off x="623888" y="4589464"/>
            <a:ext cx="7886700" cy="5232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629841" y="365127"/>
            <a:ext cx="7886700" cy="7897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2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0000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2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0000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6"/>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9" name="Google Shape;49;p2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00000"/>
              </a:buClr>
              <a:buSzPts val="4400"/>
              <a:buFont typeface="Arial"/>
              <a:buNone/>
              <a:defRPr sz="4400" b="0"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 name="Google Shape;7;p17"/>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00976" y="6377954"/>
            <a:ext cx="2462214" cy="340606"/>
          </a:xfrm>
          <a:prstGeom prst="rect">
            <a:avLst/>
          </a:prstGeom>
          <a:noFill/>
          <a:ln>
            <a:noFill/>
          </a:ln>
        </p:spPr>
      </p:pic>
      <p:sp>
        <p:nvSpPr>
          <p:cNvPr id="8" name="Google Shape;8;p17"/>
          <p:cNvSpPr/>
          <p:nvPr/>
        </p:nvSpPr>
        <p:spPr>
          <a:xfrm rot="10800000" flipH="1">
            <a:off x="0" y="38875"/>
            <a:ext cx="2963916" cy="75383"/>
          </a:xfrm>
          <a:prstGeom prst="rect">
            <a:avLst/>
          </a:prstGeom>
          <a:solidFill>
            <a:srgbClr val="E12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Google Shape;9;p17"/>
          <p:cNvSpPr/>
          <p:nvPr/>
        </p:nvSpPr>
        <p:spPr>
          <a:xfrm rot="10800000" flipH="1">
            <a:off x="2963915" y="38876"/>
            <a:ext cx="2940269" cy="75384"/>
          </a:xfrm>
          <a:prstGeom prst="rect">
            <a:avLst/>
          </a:prstGeom>
          <a:solidFill>
            <a:srgbClr val="229B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Google Shape;10;p17"/>
          <p:cNvSpPr/>
          <p:nvPr/>
        </p:nvSpPr>
        <p:spPr>
          <a:xfrm rot="10800000" flipH="1">
            <a:off x="5904184" y="38872"/>
            <a:ext cx="3239815" cy="75270"/>
          </a:xfrm>
          <a:prstGeom prst="rect">
            <a:avLst/>
          </a:prstGeom>
          <a:solidFill>
            <a:srgbClr val="8E39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7"/>
          <p:cNvSpPr/>
          <p:nvPr/>
        </p:nvSpPr>
        <p:spPr>
          <a:xfrm rot="10800000" flipH="1">
            <a:off x="1" y="-28712"/>
            <a:ext cx="2963916" cy="75383"/>
          </a:xfrm>
          <a:prstGeom prst="rect">
            <a:avLst/>
          </a:prstGeom>
          <a:solidFill>
            <a:srgbClr val="FF4B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17"/>
          <p:cNvSpPr/>
          <p:nvPr/>
        </p:nvSpPr>
        <p:spPr>
          <a:xfrm rot="10800000" flipH="1">
            <a:off x="2963916" y="-28711"/>
            <a:ext cx="2940269" cy="75384"/>
          </a:xfrm>
          <a:prstGeom prst="rect">
            <a:avLst/>
          </a:prstGeom>
          <a:solidFill>
            <a:srgbClr val="4DA8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17"/>
          <p:cNvSpPr/>
          <p:nvPr/>
        </p:nvSpPr>
        <p:spPr>
          <a:xfrm rot="10800000" flipH="1">
            <a:off x="5904185" y="-28715"/>
            <a:ext cx="3239815" cy="75270"/>
          </a:xfrm>
          <a:prstGeom prst="rect">
            <a:avLst/>
          </a:prstGeom>
          <a:solidFill>
            <a:srgbClr val="9C5A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17"/>
          <p:cNvSpPr/>
          <p:nvPr/>
        </p:nvSpPr>
        <p:spPr>
          <a:xfrm rot="10800000" flipH="1">
            <a:off x="0" y="6786147"/>
            <a:ext cx="2963916" cy="75383"/>
          </a:xfrm>
          <a:prstGeom prst="rect">
            <a:avLst/>
          </a:prstGeom>
          <a:solidFill>
            <a:srgbClr val="E12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17"/>
          <p:cNvSpPr/>
          <p:nvPr/>
        </p:nvSpPr>
        <p:spPr>
          <a:xfrm rot="10800000" flipH="1">
            <a:off x="2963915" y="6786148"/>
            <a:ext cx="2940269" cy="75384"/>
          </a:xfrm>
          <a:prstGeom prst="rect">
            <a:avLst/>
          </a:prstGeom>
          <a:solidFill>
            <a:srgbClr val="229B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7"/>
          <p:cNvSpPr/>
          <p:nvPr/>
        </p:nvSpPr>
        <p:spPr>
          <a:xfrm rot="10800000" flipH="1">
            <a:off x="5904184" y="6786144"/>
            <a:ext cx="3239815" cy="75270"/>
          </a:xfrm>
          <a:prstGeom prst="rect">
            <a:avLst/>
          </a:prstGeom>
          <a:solidFill>
            <a:srgbClr val="8E39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body" idx="1"/>
          </p:nvPr>
        </p:nvSpPr>
        <p:spPr>
          <a:xfrm>
            <a:off x="628650" y="1343770"/>
            <a:ext cx="7886700" cy="483319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fe.org/shopping/wp-content/uploads/2020/01/Expedition_Kit_List-Jan-2020.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f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685800" y="804435"/>
            <a:ext cx="7772400" cy="180838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6000"/>
              <a:buFont typeface="Arial"/>
              <a:buNone/>
            </a:pPr>
            <a:r>
              <a:rPr lang="en-GB"/>
              <a:t>South Wirral High School </a:t>
            </a:r>
            <a:endParaRPr/>
          </a:p>
        </p:txBody>
      </p:sp>
      <p:pic>
        <p:nvPicPr>
          <p:cNvPr id="62" name="Google Shape;62;p1" descr="South Wirral High School - Wikipedia"/>
          <p:cNvPicPr preferRelativeResize="0"/>
          <p:nvPr/>
        </p:nvPicPr>
        <p:blipFill rotWithShape="1">
          <a:blip r:embed="rId3">
            <a:alphaModFix/>
          </a:blip>
          <a:srcRect/>
          <a:stretch/>
        </p:blipFill>
        <p:spPr>
          <a:xfrm>
            <a:off x="3019136" y="2709680"/>
            <a:ext cx="2905125" cy="30575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a:t>How Will It Benefit Me?</a:t>
            </a:r>
            <a:endParaRPr/>
          </a:p>
        </p:txBody>
      </p:sp>
      <p:sp>
        <p:nvSpPr>
          <p:cNvPr id="118" name="Google Shape;118;p9"/>
          <p:cNvSpPr/>
          <p:nvPr/>
        </p:nvSpPr>
        <p:spPr>
          <a:xfrm rot="-712057">
            <a:off x="-117634" y="1445860"/>
            <a:ext cx="3724482" cy="692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4050" b="1" dirty="0">
                <a:solidFill>
                  <a:srgbClr val="000000"/>
                </a:solidFill>
                <a:latin typeface="Arial"/>
                <a:ea typeface="Arial"/>
                <a:cs typeface="Arial"/>
                <a:sym typeface="Arial"/>
              </a:rPr>
              <a:t>Learn New Skills</a:t>
            </a:r>
            <a:endParaRPr sz="4050" b="1" dirty="0">
              <a:solidFill>
                <a:srgbClr val="000000"/>
              </a:solidFill>
              <a:latin typeface="Arial"/>
              <a:ea typeface="Arial"/>
              <a:cs typeface="Arial"/>
              <a:sym typeface="Arial"/>
            </a:endParaRPr>
          </a:p>
        </p:txBody>
      </p:sp>
      <p:sp>
        <p:nvSpPr>
          <p:cNvPr id="119" name="Google Shape;119;p9"/>
          <p:cNvSpPr/>
          <p:nvPr/>
        </p:nvSpPr>
        <p:spPr>
          <a:xfrm rot="1389405">
            <a:off x="5489736" y="1475286"/>
            <a:ext cx="4221670" cy="692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4050" b="1" dirty="0">
                <a:solidFill>
                  <a:srgbClr val="000000"/>
                </a:solidFill>
                <a:latin typeface="Arial"/>
                <a:ea typeface="Arial"/>
                <a:cs typeface="Arial"/>
                <a:sym typeface="Arial"/>
              </a:rPr>
              <a:t>Make New Friends</a:t>
            </a:r>
            <a:endParaRPr sz="4050" b="1" dirty="0">
              <a:solidFill>
                <a:srgbClr val="000000"/>
              </a:solidFill>
              <a:latin typeface="Arial"/>
              <a:ea typeface="Arial"/>
              <a:cs typeface="Arial"/>
              <a:sym typeface="Arial"/>
            </a:endParaRPr>
          </a:p>
        </p:txBody>
      </p:sp>
      <p:sp>
        <p:nvSpPr>
          <p:cNvPr id="120" name="Google Shape;120;p9"/>
          <p:cNvSpPr/>
          <p:nvPr/>
        </p:nvSpPr>
        <p:spPr>
          <a:xfrm>
            <a:off x="2152268" y="2387891"/>
            <a:ext cx="6013249" cy="692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4050" b="1" dirty="0">
                <a:solidFill>
                  <a:srgbClr val="000000"/>
                </a:solidFill>
                <a:latin typeface="Arial"/>
                <a:ea typeface="Arial"/>
                <a:cs typeface="Arial"/>
                <a:sym typeface="Arial"/>
              </a:rPr>
              <a:t>Skills that employers value</a:t>
            </a:r>
            <a:endParaRPr sz="4050" b="1" dirty="0">
              <a:solidFill>
                <a:srgbClr val="000000"/>
              </a:solidFill>
              <a:latin typeface="Arial"/>
              <a:ea typeface="Arial"/>
              <a:cs typeface="Arial"/>
              <a:sym typeface="Arial"/>
            </a:endParaRPr>
          </a:p>
        </p:txBody>
      </p:sp>
      <p:sp>
        <p:nvSpPr>
          <p:cNvPr id="121" name="Google Shape;121;p9"/>
          <p:cNvSpPr/>
          <p:nvPr/>
        </p:nvSpPr>
        <p:spPr>
          <a:xfrm>
            <a:off x="1670655" y="5207839"/>
            <a:ext cx="7473627" cy="131574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4050" b="1" dirty="0">
                <a:solidFill>
                  <a:srgbClr val="000000"/>
                </a:solidFill>
                <a:latin typeface="Arial"/>
                <a:ea typeface="Arial"/>
                <a:cs typeface="Arial"/>
                <a:sym typeface="Arial"/>
              </a:rPr>
              <a:t>Looks good on C.V and education applications</a:t>
            </a:r>
            <a:endParaRPr sz="4050" b="1" dirty="0">
              <a:solidFill>
                <a:srgbClr val="000000"/>
              </a:solidFill>
              <a:latin typeface="Arial"/>
              <a:ea typeface="Arial"/>
              <a:cs typeface="Arial"/>
              <a:sym typeface="Arial"/>
            </a:endParaRPr>
          </a:p>
        </p:txBody>
      </p:sp>
      <p:sp>
        <p:nvSpPr>
          <p:cNvPr id="122" name="Google Shape;122;p9"/>
          <p:cNvSpPr/>
          <p:nvPr/>
        </p:nvSpPr>
        <p:spPr>
          <a:xfrm rot="-712057">
            <a:off x="254754" y="3891001"/>
            <a:ext cx="4714239" cy="692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4050" b="1" dirty="0">
                <a:solidFill>
                  <a:srgbClr val="000000"/>
                </a:solidFill>
                <a:latin typeface="Arial"/>
                <a:ea typeface="Arial"/>
                <a:cs typeface="Arial"/>
                <a:sym typeface="Arial"/>
              </a:rPr>
              <a:t>Improves confidence</a:t>
            </a:r>
            <a:endParaRPr sz="4050" b="1" dirty="0">
              <a:solidFill>
                <a:srgbClr val="000000"/>
              </a:solidFill>
              <a:latin typeface="Arial"/>
              <a:ea typeface="Arial"/>
              <a:cs typeface="Arial"/>
              <a:sym typeface="Arial"/>
            </a:endParaRPr>
          </a:p>
        </p:txBody>
      </p:sp>
      <p:sp>
        <p:nvSpPr>
          <p:cNvPr id="123" name="Google Shape;123;p9"/>
          <p:cNvSpPr/>
          <p:nvPr/>
        </p:nvSpPr>
        <p:spPr>
          <a:xfrm rot="766483">
            <a:off x="6907081" y="3550236"/>
            <a:ext cx="2187715" cy="692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4050" b="1">
                <a:solidFill>
                  <a:srgbClr val="000000"/>
                </a:solidFill>
                <a:latin typeface="Arial"/>
                <a:ea typeface="Arial"/>
                <a:cs typeface="Arial"/>
                <a:sym typeface="Arial"/>
              </a:rPr>
              <a:t>Healthier</a:t>
            </a:r>
            <a:endParaRPr sz="4050" b="1">
              <a:solidFill>
                <a:srgbClr val="000000"/>
              </a:solidFill>
              <a:latin typeface="Arial"/>
              <a:ea typeface="Arial"/>
              <a:cs typeface="Arial"/>
              <a:sym typeface="Arial"/>
            </a:endParaRPr>
          </a:p>
        </p:txBody>
      </p:sp>
      <p:sp>
        <p:nvSpPr>
          <p:cNvPr id="124" name="Google Shape;124;p9"/>
          <p:cNvSpPr/>
          <p:nvPr/>
        </p:nvSpPr>
        <p:spPr>
          <a:xfrm>
            <a:off x="3836632" y="4121804"/>
            <a:ext cx="4172682" cy="692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4050" b="1">
                <a:solidFill>
                  <a:srgbClr val="000000"/>
                </a:solidFill>
                <a:latin typeface="Arial"/>
                <a:ea typeface="Arial"/>
                <a:cs typeface="Arial"/>
                <a:sym typeface="Arial"/>
              </a:rPr>
              <a:t>Help someone out</a:t>
            </a:r>
            <a:endParaRPr sz="4050" b="1">
              <a:solidFill>
                <a:srgbClr val="000000"/>
              </a:solidFill>
              <a:latin typeface="Arial"/>
              <a:ea typeface="Arial"/>
              <a:cs typeface="Arial"/>
              <a:sym typeface="Arial"/>
            </a:endParaRPr>
          </a:p>
        </p:txBody>
      </p:sp>
      <p:sp>
        <p:nvSpPr>
          <p:cNvPr id="125" name="Google Shape;125;p9"/>
          <p:cNvSpPr/>
          <p:nvPr/>
        </p:nvSpPr>
        <p:spPr>
          <a:xfrm>
            <a:off x="-414337" y="2868917"/>
            <a:ext cx="4106765" cy="692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4050" b="1" dirty="0">
                <a:solidFill>
                  <a:srgbClr val="000000"/>
                </a:solidFill>
                <a:latin typeface="Arial"/>
                <a:ea typeface="Arial"/>
                <a:cs typeface="Arial"/>
                <a:sym typeface="Arial"/>
              </a:rPr>
              <a:t>Make a difference</a:t>
            </a:r>
            <a:endParaRPr sz="4050" b="1"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0000"/>
              </a:buClr>
              <a:buSzPct val="100000"/>
              <a:buFont typeface="Arial"/>
              <a:buNone/>
            </a:pPr>
            <a:r>
              <a:rPr lang="en-GB"/>
              <a:t>What Will I Need To Complete the Award?</a:t>
            </a:r>
            <a:endParaRPr/>
          </a:p>
        </p:txBody>
      </p:sp>
      <p:sp>
        <p:nvSpPr>
          <p:cNvPr id="131" name="Google Shape;131;p10"/>
          <p:cNvSpPr txBox="1">
            <a:spLocks noGrp="1"/>
          </p:cNvSpPr>
          <p:nvPr>
            <p:ph type="body" idx="1"/>
          </p:nvPr>
        </p:nvSpPr>
        <p:spPr>
          <a:xfrm>
            <a:off x="628650" y="1604562"/>
            <a:ext cx="7886700" cy="496149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t>Dedication and commitment</a:t>
            </a:r>
            <a:endParaRPr dirty="0"/>
          </a:p>
          <a:p>
            <a:pPr marL="228600" lvl="0" indent="-228600" algn="l" rtl="0">
              <a:lnSpc>
                <a:spcPct val="90000"/>
              </a:lnSpc>
              <a:spcBef>
                <a:spcPts val="1000"/>
              </a:spcBef>
              <a:spcAft>
                <a:spcPts val="0"/>
              </a:spcAft>
              <a:buClr>
                <a:schemeClr val="dk1"/>
              </a:buClr>
              <a:buSzPts val="2800"/>
              <a:buChar char="•"/>
            </a:pPr>
            <a:r>
              <a:rPr lang="en-GB" dirty="0"/>
              <a:t>Confidence – although this will improve throughout</a:t>
            </a:r>
            <a:endParaRPr dirty="0"/>
          </a:p>
          <a:p>
            <a:pPr marL="228600" lvl="0" indent="-228600" algn="l" rtl="0">
              <a:lnSpc>
                <a:spcPct val="90000"/>
              </a:lnSpc>
              <a:spcBef>
                <a:spcPts val="1000"/>
              </a:spcBef>
              <a:spcAft>
                <a:spcPts val="0"/>
              </a:spcAft>
              <a:buClr>
                <a:schemeClr val="dk1"/>
              </a:buClr>
              <a:buSzPts val="2800"/>
              <a:buChar char="•"/>
            </a:pPr>
            <a:r>
              <a:rPr lang="en-GB" dirty="0"/>
              <a:t>Initiative</a:t>
            </a:r>
            <a:endParaRPr dirty="0"/>
          </a:p>
          <a:p>
            <a:pPr marL="228600" lvl="0" indent="-228600" algn="l" rtl="0">
              <a:lnSpc>
                <a:spcPct val="90000"/>
              </a:lnSpc>
              <a:spcBef>
                <a:spcPts val="1000"/>
              </a:spcBef>
              <a:spcAft>
                <a:spcPts val="0"/>
              </a:spcAft>
              <a:buClr>
                <a:schemeClr val="dk1"/>
              </a:buClr>
              <a:buSzPts val="2800"/>
              <a:buChar char="•"/>
            </a:pPr>
            <a:r>
              <a:rPr lang="en-GB" dirty="0"/>
              <a:t>Problem solving</a:t>
            </a:r>
            <a:endParaRPr dirty="0"/>
          </a:p>
          <a:p>
            <a:pPr marL="228600" lvl="0" indent="-228600" algn="l" rtl="0">
              <a:lnSpc>
                <a:spcPct val="90000"/>
              </a:lnSpc>
              <a:spcBef>
                <a:spcPts val="1000"/>
              </a:spcBef>
              <a:spcAft>
                <a:spcPts val="0"/>
              </a:spcAft>
              <a:buClr>
                <a:schemeClr val="dk1"/>
              </a:buClr>
              <a:buSzPts val="2800"/>
              <a:buChar char="•"/>
            </a:pPr>
            <a:r>
              <a:rPr lang="en-GB" dirty="0"/>
              <a:t>Team work</a:t>
            </a:r>
            <a:endParaRPr dirty="0"/>
          </a:p>
          <a:p>
            <a:pPr marL="228600" lvl="0" indent="-228600" algn="l" rtl="0">
              <a:lnSpc>
                <a:spcPct val="90000"/>
              </a:lnSpc>
              <a:spcBef>
                <a:spcPts val="1000"/>
              </a:spcBef>
              <a:spcAft>
                <a:spcPts val="0"/>
              </a:spcAft>
              <a:buClr>
                <a:schemeClr val="dk1"/>
              </a:buClr>
              <a:buSzPts val="2800"/>
              <a:buChar char="•"/>
            </a:pPr>
            <a:r>
              <a:rPr lang="en-GB" dirty="0"/>
              <a:t>Communication</a:t>
            </a:r>
            <a:endParaRPr dirty="0"/>
          </a:p>
          <a:p>
            <a:pPr marL="228600" lvl="0" indent="-228600" algn="l" rtl="0">
              <a:lnSpc>
                <a:spcPct val="90000"/>
              </a:lnSpc>
              <a:spcBef>
                <a:spcPts val="1000"/>
              </a:spcBef>
              <a:spcAft>
                <a:spcPts val="0"/>
              </a:spcAft>
              <a:buClr>
                <a:schemeClr val="dk1"/>
              </a:buClr>
              <a:buSzPts val="2800"/>
              <a:buChar char="•"/>
            </a:pPr>
            <a:r>
              <a:rPr lang="en-GB" dirty="0"/>
              <a:t>Independence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8864" y="2854036"/>
            <a:ext cx="4866411" cy="32442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dirty="0"/>
              <a:t>What Do I Get?</a:t>
            </a:r>
            <a:endParaRPr dirty="0"/>
          </a:p>
        </p:txBody>
      </p:sp>
      <p:sp>
        <p:nvSpPr>
          <p:cNvPr id="138" name="Google Shape;138;p11"/>
          <p:cNvSpPr txBox="1">
            <a:spLocks noGrp="1"/>
          </p:cNvSpPr>
          <p:nvPr>
            <p:ph type="body" idx="1"/>
          </p:nvPr>
        </p:nvSpPr>
        <p:spPr>
          <a:xfrm>
            <a:off x="249959" y="1311942"/>
            <a:ext cx="5245677" cy="479294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800"/>
              <a:buChar char="•"/>
            </a:pPr>
            <a:r>
              <a:rPr lang="en-GB" dirty="0"/>
              <a:t>A certificate</a:t>
            </a:r>
            <a:endParaRPr dirty="0"/>
          </a:p>
          <a:p>
            <a:pPr marL="228600" lvl="0" indent="-228600" algn="l" rtl="0">
              <a:lnSpc>
                <a:spcPct val="90000"/>
              </a:lnSpc>
              <a:spcBef>
                <a:spcPts val="1000"/>
              </a:spcBef>
              <a:spcAft>
                <a:spcPts val="0"/>
              </a:spcAft>
              <a:buClr>
                <a:schemeClr val="dk1"/>
              </a:buClr>
              <a:buSzPts val="2800"/>
              <a:buChar char="•"/>
            </a:pPr>
            <a:r>
              <a:rPr lang="en-GB" dirty="0"/>
              <a:t>A badge (additional cost)</a:t>
            </a:r>
            <a:endParaRPr dirty="0"/>
          </a:p>
          <a:p>
            <a:pPr marL="228600" lvl="0" indent="-228600" algn="l" rtl="0">
              <a:lnSpc>
                <a:spcPct val="90000"/>
              </a:lnSpc>
              <a:spcBef>
                <a:spcPts val="1000"/>
              </a:spcBef>
              <a:spcAft>
                <a:spcPts val="0"/>
              </a:spcAft>
              <a:buClr>
                <a:schemeClr val="dk1"/>
              </a:buClr>
              <a:buSzPts val="2800"/>
              <a:buChar char="•"/>
            </a:pPr>
            <a:r>
              <a:rPr lang="en-GB" dirty="0"/>
              <a:t>A invaluable experience to put on your c.v. or college applications</a:t>
            </a:r>
            <a:endParaRPr dirty="0"/>
          </a:p>
          <a:p>
            <a:pPr marL="228600" lvl="0" indent="-228600" algn="l" rtl="0">
              <a:lnSpc>
                <a:spcPct val="90000"/>
              </a:lnSpc>
              <a:spcBef>
                <a:spcPts val="1000"/>
              </a:spcBef>
              <a:spcAft>
                <a:spcPts val="0"/>
              </a:spcAft>
              <a:buClr>
                <a:schemeClr val="dk1"/>
              </a:buClr>
              <a:buSzPts val="2800"/>
              <a:buChar char="•"/>
            </a:pPr>
            <a:r>
              <a:rPr lang="en-GB" dirty="0"/>
              <a:t>An improvement of many skills you will use all through your lifetime</a:t>
            </a:r>
            <a:endParaRPr dirty="0"/>
          </a:p>
          <a:p>
            <a:pPr marL="228600" lvl="0" indent="-228600" algn="l" rtl="0">
              <a:lnSpc>
                <a:spcPct val="90000"/>
              </a:lnSpc>
              <a:spcBef>
                <a:spcPts val="1000"/>
              </a:spcBef>
              <a:spcAft>
                <a:spcPts val="0"/>
              </a:spcAft>
              <a:buClr>
                <a:schemeClr val="dk1"/>
              </a:buClr>
              <a:buSzPts val="2800"/>
              <a:buChar char="•"/>
            </a:pPr>
            <a:r>
              <a:rPr lang="en-GB" dirty="0"/>
              <a:t>An amazing experience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Gold award – presented at Buckingham palace by royalty and/or celebrities. </a:t>
            </a:r>
            <a:endParaRPr dirty="0"/>
          </a:p>
        </p:txBody>
      </p:sp>
      <p:pic>
        <p:nvPicPr>
          <p:cNvPr id="139" name="Google Shape;139;p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43700" y="326678"/>
            <a:ext cx="2155372" cy="1608831"/>
          </a:xfrm>
          <a:prstGeom prst="rect">
            <a:avLst/>
          </a:prstGeom>
          <a:noFill/>
          <a:ln>
            <a:noFill/>
          </a:ln>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6186" y="2047948"/>
            <a:ext cx="3386255" cy="45150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2"/>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a:t>How Can We Sign Up?</a:t>
            </a:r>
            <a:endParaRPr/>
          </a:p>
        </p:txBody>
      </p:sp>
      <p:sp>
        <p:nvSpPr>
          <p:cNvPr id="145" name="Google Shape;145;p12"/>
          <p:cNvSpPr txBox="1">
            <a:spLocks noGrp="1"/>
          </p:cNvSpPr>
          <p:nvPr>
            <p:ph type="body" idx="1"/>
          </p:nvPr>
        </p:nvSpPr>
        <p:spPr>
          <a:xfrm>
            <a:off x="628650" y="1321533"/>
            <a:ext cx="7886700" cy="4961496"/>
          </a:xfrm>
          <a:prstGeom prst="rect">
            <a:avLst/>
          </a:prstGeom>
          <a:noFill/>
          <a:ln>
            <a:noFill/>
          </a:ln>
        </p:spPr>
        <p:txBody>
          <a:bodyPr spcFirstLastPara="1" wrap="square" lIns="91425" tIns="45700" rIns="91425" bIns="45700" anchor="t" anchorCtr="0">
            <a:normAutofit/>
          </a:bodyPr>
          <a:lstStyle/>
          <a:p>
            <a:pPr marL="228600" lvl="0" indent="-268605" algn="l" rtl="0">
              <a:lnSpc>
                <a:spcPct val="90000"/>
              </a:lnSpc>
              <a:spcBef>
                <a:spcPts val="0"/>
              </a:spcBef>
              <a:spcAft>
                <a:spcPts val="0"/>
              </a:spcAft>
              <a:buClr>
                <a:schemeClr val="dk1"/>
              </a:buClr>
              <a:buSzPts val="2800"/>
              <a:buChar char="•"/>
            </a:pPr>
            <a:r>
              <a:rPr lang="en-GB" dirty="0"/>
              <a:t>If you have already signed the interest sheet, a letter will be given to you.  If not you need to collect a letter from Mrs Dennis in student services. </a:t>
            </a:r>
            <a:endParaRPr dirty="0"/>
          </a:p>
          <a:p>
            <a:pPr marL="228600" lvl="0" indent="-268605" algn="l" rtl="0">
              <a:lnSpc>
                <a:spcPct val="90000"/>
              </a:lnSpc>
              <a:spcBef>
                <a:spcPts val="1000"/>
              </a:spcBef>
              <a:spcAft>
                <a:spcPts val="0"/>
              </a:spcAft>
              <a:buClr>
                <a:schemeClr val="dk1"/>
              </a:buClr>
              <a:buSzPts val="2800"/>
              <a:buChar char="•"/>
            </a:pPr>
            <a:r>
              <a:rPr lang="en-GB" dirty="0"/>
              <a:t>You must return the letter attached to the information pack to Mrs Dennis in student services by October half term to be signed up.  </a:t>
            </a:r>
            <a:endParaRPr dirty="0"/>
          </a:p>
          <a:p>
            <a:pPr marL="228600" lvl="0" indent="-268605" algn="l" rtl="0">
              <a:lnSpc>
                <a:spcPct val="90000"/>
              </a:lnSpc>
              <a:spcBef>
                <a:spcPts val="1000"/>
              </a:spcBef>
              <a:spcAft>
                <a:spcPts val="0"/>
              </a:spcAft>
              <a:buClr>
                <a:schemeClr val="dk1"/>
              </a:buClr>
              <a:buSzPts val="2800"/>
              <a:buChar char="•"/>
            </a:pPr>
            <a:r>
              <a:rPr lang="en-GB" dirty="0"/>
              <a:t>We will then create their online profile and send their log in details so they can get started.</a:t>
            </a:r>
            <a:endParaRPr dirty="0"/>
          </a:p>
          <a:p>
            <a:pPr marL="228600" lvl="0" indent="-90804" algn="l" rtl="0">
              <a:lnSpc>
                <a:spcPct val="90000"/>
              </a:lnSpc>
              <a:spcBef>
                <a:spcPts val="1000"/>
              </a:spcBef>
              <a:spcAft>
                <a:spcPts val="0"/>
              </a:spcAft>
              <a:buClr>
                <a:schemeClr val="dk1"/>
              </a:buClr>
              <a:buSzPts val="2800"/>
              <a:buNone/>
            </a:pPr>
            <a:endParaRPr dirty="0"/>
          </a:p>
          <a:p>
            <a:pPr marL="228600" lvl="0" indent="0" algn="l" rtl="0">
              <a:lnSpc>
                <a:spcPct val="90000"/>
              </a:lnSpc>
              <a:spcBef>
                <a:spcPts val="100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a:t>The DofE App</a:t>
            </a:r>
            <a:endParaRPr/>
          </a:p>
        </p:txBody>
      </p:sp>
      <p:sp>
        <p:nvSpPr>
          <p:cNvPr id="153" name="Google Shape;153;p13"/>
          <p:cNvSpPr txBox="1">
            <a:spLocks noGrp="1"/>
          </p:cNvSpPr>
          <p:nvPr>
            <p:ph type="body" idx="1"/>
          </p:nvPr>
        </p:nvSpPr>
        <p:spPr>
          <a:xfrm>
            <a:off x="628650" y="1321533"/>
            <a:ext cx="7886700" cy="2255249"/>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800"/>
              <a:buChar char="•"/>
            </a:pPr>
            <a:r>
              <a:rPr lang="en-GB" dirty="0"/>
              <a:t>The app makes it easier to add evidence and photos.  It’s easy to upload your assessors reports when you have taken a photo of them (even though you are at home, these still cannot be done by parents or family).  </a:t>
            </a:r>
            <a:endParaRPr dirty="0"/>
          </a:p>
          <a:p>
            <a:pPr marL="228600" lvl="0" indent="-228600" algn="l" rtl="0">
              <a:lnSpc>
                <a:spcPct val="90000"/>
              </a:lnSpc>
              <a:spcBef>
                <a:spcPts val="1000"/>
              </a:spcBef>
              <a:spcAft>
                <a:spcPts val="0"/>
              </a:spcAft>
              <a:buClr>
                <a:schemeClr val="dk1"/>
              </a:buClr>
              <a:buSzPts val="2800"/>
              <a:buChar char="•"/>
            </a:pPr>
            <a:r>
              <a:rPr lang="en-GB" dirty="0"/>
              <a:t>You can take your profile around with you and catch photos of you in action!</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6618" y="3576782"/>
            <a:ext cx="4350327" cy="29002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4"/>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a:t>Cost</a:t>
            </a:r>
            <a:endParaRPr/>
          </a:p>
        </p:txBody>
      </p:sp>
      <p:sp>
        <p:nvSpPr>
          <p:cNvPr id="159" name="Google Shape;159;p14"/>
          <p:cNvSpPr txBox="1">
            <a:spLocks noGrp="1"/>
          </p:cNvSpPr>
          <p:nvPr>
            <p:ph type="body" idx="1"/>
          </p:nvPr>
        </p:nvSpPr>
        <p:spPr>
          <a:xfrm>
            <a:off x="514350" y="2429933"/>
            <a:ext cx="7886700" cy="3872400"/>
          </a:xfrm>
          <a:prstGeom prst="rect">
            <a:avLst/>
          </a:prstGeom>
          <a:noFill/>
          <a:ln>
            <a:noFill/>
          </a:ln>
        </p:spPr>
        <p:txBody>
          <a:bodyPr spcFirstLastPara="1" wrap="square" lIns="91425" tIns="45700" rIns="91425" bIns="45700" anchor="t" anchorCtr="0">
            <a:normAutofit fontScale="25000" lnSpcReduction="20000"/>
          </a:bodyPr>
          <a:lstStyle/>
          <a:p>
            <a:pPr marL="685800" indent="-685800">
              <a:spcBef>
                <a:spcPts val="0"/>
              </a:spcBef>
            </a:pPr>
            <a:r>
              <a:rPr lang="en-GB" sz="5600" dirty="0"/>
              <a:t>Each award has its costs</a:t>
            </a:r>
            <a:endParaRPr dirty="0"/>
          </a:p>
          <a:p>
            <a:pPr marL="685800" indent="-685800"/>
            <a:r>
              <a:rPr lang="en-GB" sz="5600" dirty="0"/>
              <a:t>A sign up administration fee which goes to </a:t>
            </a:r>
            <a:r>
              <a:rPr lang="en-GB" sz="5600" dirty="0" err="1"/>
              <a:t>DofE</a:t>
            </a:r>
            <a:endParaRPr sz="5600" dirty="0"/>
          </a:p>
          <a:p>
            <a:pPr indent="-457200"/>
            <a:endParaRPr dirty="0"/>
          </a:p>
          <a:p>
            <a:pPr marL="685800" indent="-685800"/>
            <a:r>
              <a:rPr lang="en-GB" sz="5600" dirty="0"/>
              <a:t>The expedition costs also include a training expedition which is necessary for all levels.  Pupils must attend both the training and actual expedition in line with the risk assessments in place.  (Last year due to changes and </a:t>
            </a:r>
            <a:r>
              <a:rPr lang="en-GB" sz="5600" dirty="0" err="1"/>
              <a:t>covid</a:t>
            </a:r>
            <a:r>
              <a:rPr lang="en-GB" sz="5600" dirty="0"/>
              <a:t>, the costs were dramatically reduced.  We are hopefully camping next year so costs will be back to normal. </a:t>
            </a:r>
            <a:endParaRPr dirty="0"/>
          </a:p>
          <a:p>
            <a:pPr marL="685800" indent="-685800"/>
            <a:r>
              <a:rPr lang="en-GB" sz="5600" dirty="0"/>
              <a:t>Additional expenses to consider:</a:t>
            </a:r>
            <a:endParaRPr dirty="0"/>
          </a:p>
          <a:p>
            <a:pPr marL="685800" indent="-685800"/>
            <a:r>
              <a:rPr lang="en-GB" sz="5600" dirty="0"/>
              <a:t>We will provide tents, bags and cooking equipment</a:t>
            </a:r>
            <a:endParaRPr dirty="0"/>
          </a:p>
          <a:p>
            <a:pPr marL="685800" indent="-685800"/>
            <a:r>
              <a:rPr lang="en-GB" sz="5600" dirty="0"/>
              <a:t>Pupils will need suitable walking boots and waterproof clothing, sleeping bags, food, and a few other essentials. </a:t>
            </a:r>
            <a:endParaRPr dirty="0"/>
          </a:p>
          <a:p>
            <a:pPr marL="685800" indent="-685800"/>
            <a:r>
              <a:rPr lang="en-GB" sz="5600" dirty="0"/>
              <a:t>Once you are signed up you do a discount card to help with the cost of equipment </a:t>
            </a:r>
            <a:endParaRPr dirty="0"/>
          </a:p>
          <a:p>
            <a:pPr marL="685800" indent="-685800"/>
            <a:r>
              <a:rPr lang="en-GB" sz="5600" dirty="0"/>
              <a:t>There is a full example kit list you may wish to look at on the </a:t>
            </a:r>
            <a:r>
              <a:rPr lang="en-GB" sz="5600" dirty="0" err="1"/>
              <a:t>DofE</a:t>
            </a:r>
            <a:r>
              <a:rPr lang="en-GB" sz="5600" dirty="0"/>
              <a:t> website before you sign up</a:t>
            </a:r>
            <a:endParaRPr dirty="0"/>
          </a:p>
          <a:p>
            <a:pPr marL="685800" indent="-685800"/>
            <a:r>
              <a:rPr lang="en-GB" sz="5600" u="sng" dirty="0">
                <a:solidFill>
                  <a:schemeClr val="hlink"/>
                </a:solidFill>
                <a:hlinkClick r:id="rId3"/>
              </a:rPr>
              <a:t>https://www.dofe.org/shopping/wp-content/uploads/2020/01/Expedition_Kit_List-Jan-2020.pdf</a:t>
            </a:r>
            <a:endParaRPr sz="5600" dirty="0"/>
          </a:p>
          <a:p>
            <a:pPr marL="228600" lvl="0" indent="-184150" algn="l" rtl="0">
              <a:lnSpc>
                <a:spcPct val="90000"/>
              </a:lnSpc>
              <a:spcBef>
                <a:spcPts val="1000"/>
              </a:spcBef>
              <a:spcAft>
                <a:spcPts val="0"/>
              </a:spcAft>
              <a:buClr>
                <a:schemeClr val="dk1"/>
              </a:buClr>
              <a:buSzPct val="100000"/>
              <a:buNone/>
            </a:pPr>
            <a:endParaRPr dirty="0"/>
          </a:p>
        </p:txBody>
      </p:sp>
      <p:graphicFrame>
        <p:nvGraphicFramePr>
          <p:cNvPr id="160" name="Google Shape;160;p14"/>
          <p:cNvGraphicFramePr/>
          <p:nvPr>
            <p:extLst>
              <p:ext uri="{D42A27DB-BD31-4B8C-83A1-F6EECF244321}">
                <p14:modId xmlns:p14="http://schemas.microsoft.com/office/powerpoint/2010/main" val="1164679440"/>
              </p:ext>
            </p:extLst>
          </p:nvPr>
        </p:nvGraphicFramePr>
        <p:xfrm>
          <a:off x="1602649" y="1113083"/>
          <a:ext cx="6096000" cy="1250155"/>
        </p:xfrm>
        <a:graphic>
          <a:graphicData uri="http://schemas.openxmlformats.org/drawingml/2006/table">
            <a:tbl>
              <a:tblPr firstRow="1" bandRow="1">
                <a:noFill/>
                <a:tableStyleId>{BFF3838B-1F99-4FD4-81C8-5A89A16BDE93}</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404275">
                <a:tc>
                  <a:txBody>
                    <a:bodyPr/>
                    <a:lstStyle/>
                    <a:p>
                      <a:pPr marL="0" marR="0" lvl="0" indent="0" algn="l" rtl="0">
                        <a:spcBef>
                          <a:spcPts val="0"/>
                        </a:spcBef>
                        <a:spcAft>
                          <a:spcPts val="0"/>
                        </a:spcAft>
                        <a:buNone/>
                      </a:pPr>
                      <a:endParaRPr sz="1400" dirty="0"/>
                    </a:p>
                  </a:txBody>
                  <a:tcPr marL="68575" marR="68575" marT="34300" marB="34300"/>
                </a:tc>
                <a:tc>
                  <a:txBody>
                    <a:bodyPr/>
                    <a:lstStyle/>
                    <a:p>
                      <a:pPr marL="0" marR="0" lvl="0" indent="0" algn="l" rtl="0">
                        <a:spcBef>
                          <a:spcPts val="0"/>
                        </a:spcBef>
                        <a:spcAft>
                          <a:spcPts val="0"/>
                        </a:spcAft>
                        <a:buNone/>
                      </a:pPr>
                      <a:r>
                        <a:rPr lang="en-GB" sz="1400"/>
                        <a:t>Admin cost</a:t>
                      </a:r>
                      <a:endParaRPr sz="1400"/>
                    </a:p>
                  </a:txBody>
                  <a:tcPr marL="68575" marR="68575" marT="34300" marB="34300"/>
                </a:tc>
                <a:tc>
                  <a:txBody>
                    <a:bodyPr/>
                    <a:lstStyle/>
                    <a:p>
                      <a:pPr marL="0" marR="0" lvl="0" indent="0" algn="l" rtl="0">
                        <a:spcBef>
                          <a:spcPts val="0"/>
                        </a:spcBef>
                        <a:spcAft>
                          <a:spcPts val="0"/>
                        </a:spcAft>
                        <a:buNone/>
                      </a:pPr>
                      <a:r>
                        <a:rPr lang="en-GB" sz="1400"/>
                        <a:t>Expedition</a:t>
                      </a:r>
                      <a:endParaRPr sz="1400"/>
                    </a:p>
                  </a:txBody>
                  <a:tcPr marL="68575" marR="68575" marT="34300" marB="34300"/>
                </a:tc>
                <a:tc>
                  <a:txBody>
                    <a:bodyPr/>
                    <a:lstStyle/>
                    <a:p>
                      <a:pPr marL="0" marR="0" lvl="0" indent="0" algn="l" rtl="0">
                        <a:spcBef>
                          <a:spcPts val="0"/>
                        </a:spcBef>
                        <a:spcAft>
                          <a:spcPts val="0"/>
                        </a:spcAft>
                        <a:buNone/>
                      </a:pPr>
                      <a:r>
                        <a:rPr lang="en-GB" sz="1400"/>
                        <a:t>Time</a:t>
                      </a:r>
                      <a:endParaRPr sz="1400"/>
                    </a:p>
                  </a:txBody>
                  <a:tcPr marL="68575" marR="68575"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GB" sz="1400"/>
                        <a:t>Bronze</a:t>
                      </a:r>
                      <a:endParaRPr sz="1400"/>
                    </a:p>
                  </a:txBody>
                  <a:tcPr marL="68575" marR="68575" marT="34300" marB="34300"/>
                </a:tc>
                <a:tc>
                  <a:txBody>
                    <a:bodyPr/>
                    <a:lstStyle/>
                    <a:p>
                      <a:pPr marL="0" marR="0" lvl="0" indent="0" algn="l" rtl="0">
                        <a:spcBef>
                          <a:spcPts val="0"/>
                        </a:spcBef>
                        <a:spcAft>
                          <a:spcPts val="0"/>
                        </a:spcAft>
                        <a:buNone/>
                      </a:pPr>
                      <a:r>
                        <a:rPr lang="en-GB" sz="1400" dirty="0"/>
                        <a:t>£23.50</a:t>
                      </a:r>
                      <a:endParaRPr sz="1400" dirty="0"/>
                    </a:p>
                  </a:txBody>
                  <a:tcPr marL="68575" marR="68575" marT="34300" marB="34300"/>
                </a:tc>
                <a:tc>
                  <a:txBody>
                    <a:bodyPr/>
                    <a:lstStyle/>
                    <a:p>
                      <a:pPr marL="0" lvl="0" indent="0" algn="l" rtl="0">
                        <a:spcBef>
                          <a:spcPts val="0"/>
                        </a:spcBef>
                        <a:spcAft>
                          <a:spcPts val="0"/>
                        </a:spcAft>
                        <a:buNone/>
                      </a:pPr>
                      <a:r>
                        <a:rPr lang="en-GB"/>
                        <a:t>Approx £200</a:t>
                      </a:r>
                      <a:endParaRPr/>
                    </a:p>
                  </a:txBody>
                  <a:tcPr marL="68575" marR="68575" marT="34300" marB="34300"/>
                </a:tc>
                <a:tc>
                  <a:txBody>
                    <a:bodyPr/>
                    <a:lstStyle/>
                    <a:p>
                      <a:pPr marL="0" marR="0" lvl="0" indent="0" algn="l" rtl="0">
                        <a:spcBef>
                          <a:spcPts val="0"/>
                        </a:spcBef>
                        <a:spcAft>
                          <a:spcPts val="0"/>
                        </a:spcAft>
                        <a:buNone/>
                      </a:pPr>
                      <a:r>
                        <a:rPr lang="en-GB" sz="1400"/>
                        <a:t>1 night 2 days</a:t>
                      </a:r>
                      <a:endParaRPr sz="1400"/>
                    </a:p>
                  </a:txBody>
                  <a:tcPr marL="68575" marR="68575"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GB" sz="1400"/>
                        <a:t>Silver</a:t>
                      </a:r>
                      <a:endParaRPr sz="1400"/>
                    </a:p>
                  </a:txBody>
                  <a:tcPr marL="68575" marR="68575" marT="34300" marB="34300"/>
                </a:tc>
                <a:tc>
                  <a:txBody>
                    <a:bodyPr/>
                    <a:lstStyle/>
                    <a:p>
                      <a:pPr marL="0" marR="0" lvl="0" indent="0" algn="l" rtl="0">
                        <a:spcBef>
                          <a:spcPts val="0"/>
                        </a:spcBef>
                        <a:spcAft>
                          <a:spcPts val="0"/>
                        </a:spcAft>
                        <a:buNone/>
                      </a:pPr>
                      <a:r>
                        <a:rPr lang="en-GB" sz="1400" dirty="0"/>
                        <a:t>£23.50</a:t>
                      </a:r>
                      <a:endParaRPr sz="1400" dirty="0"/>
                    </a:p>
                  </a:txBody>
                  <a:tcPr marL="68575" marR="68575" marT="34300" marB="34300"/>
                </a:tc>
                <a:tc>
                  <a:txBody>
                    <a:bodyPr/>
                    <a:lstStyle/>
                    <a:p>
                      <a:pPr marL="0" lvl="0" indent="0" algn="l" rtl="0">
                        <a:spcBef>
                          <a:spcPts val="0"/>
                        </a:spcBef>
                        <a:spcAft>
                          <a:spcPts val="0"/>
                        </a:spcAft>
                        <a:buNone/>
                      </a:pPr>
                      <a:r>
                        <a:rPr lang="en-GB"/>
                        <a:t>Approx £300</a:t>
                      </a:r>
                      <a:endParaRPr/>
                    </a:p>
                  </a:txBody>
                  <a:tcPr marL="68575" marR="68575" marT="34300" marB="34300"/>
                </a:tc>
                <a:tc>
                  <a:txBody>
                    <a:bodyPr/>
                    <a:lstStyle/>
                    <a:p>
                      <a:pPr marL="0" marR="0" lvl="0" indent="0" algn="l" rtl="0">
                        <a:spcBef>
                          <a:spcPts val="0"/>
                        </a:spcBef>
                        <a:spcAft>
                          <a:spcPts val="0"/>
                        </a:spcAft>
                        <a:buNone/>
                      </a:pPr>
                      <a:r>
                        <a:rPr lang="en-GB" sz="1400"/>
                        <a:t>2 nights 3 days</a:t>
                      </a:r>
                      <a:endParaRPr sz="1400"/>
                    </a:p>
                  </a:txBody>
                  <a:tcPr marL="68575" marR="68575"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GB" sz="1400"/>
                        <a:t>Gold</a:t>
                      </a:r>
                      <a:endParaRPr sz="1400"/>
                    </a:p>
                  </a:txBody>
                  <a:tcPr marL="68575" marR="68575" marT="34300" marB="34300"/>
                </a:tc>
                <a:tc>
                  <a:txBody>
                    <a:bodyPr/>
                    <a:lstStyle/>
                    <a:p>
                      <a:pPr marL="0" marR="0" lvl="0" indent="0" algn="l" rtl="0">
                        <a:spcBef>
                          <a:spcPts val="0"/>
                        </a:spcBef>
                        <a:spcAft>
                          <a:spcPts val="0"/>
                        </a:spcAft>
                        <a:buNone/>
                      </a:pPr>
                      <a:r>
                        <a:rPr lang="en-GB" sz="1400" dirty="0"/>
                        <a:t>£32</a:t>
                      </a:r>
                      <a:endParaRPr sz="1400" dirty="0"/>
                    </a:p>
                  </a:txBody>
                  <a:tcPr marL="68575" marR="68575" marT="34300" marB="34300"/>
                </a:tc>
                <a:tc>
                  <a:txBody>
                    <a:bodyPr/>
                    <a:lstStyle/>
                    <a:p>
                      <a:pPr marL="0" lvl="0" indent="0" algn="l" rtl="0">
                        <a:spcBef>
                          <a:spcPts val="0"/>
                        </a:spcBef>
                        <a:spcAft>
                          <a:spcPts val="0"/>
                        </a:spcAft>
                        <a:buNone/>
                      </a:pPr>
                      <a:r>
                        <a:rPr lang="en-GB"/>
                        <a:t>Approx £400</a:t>
                      </a:r>
                      <a:endParaRPr/>
                    </a:p>
                  </a:txBody>
                  <a:tcPr marL="68575" marR="68575" marT="34300" marB="34300"/>
                </a:tc>
                <a:tc>
                  <a:txBody>
                    <a:bodyPr/>
                    <a:lstStyle/>
                    <a:p>
                      <a:pPr marL="0" marR="0" lvl="0" indent="0" algn="l" rtl="0">
                        <a:spcBef>
                          <a:spcPts val="0"/>
                        </a:spcBef>
                        <a:spcAft>
                          <a:spcPts val="0"/>
                        </a:spcAft>
                        <a:buNone/>
                      </a:pPr>
                      <a:r>
                        <a:rPr lang="en-GB" sz="1400"/>
                        <a:t> 3 nights 4 days </a:t>
                      </a:r>
                      <a:endParaRPr sz="1400"/>
                    </a:p>
                  </a:txBody>
                  <a:tcPr marL="68575" marR="68575" marT="34300" marB="34300"/>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5"/>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a:t>Proposed Expedition Dates</a:t>
            </a:r>
            <a:endParaRPr/>
          </a:p>
        </p:txBody>
      </p:sp>
      <p:sp>
        <p:nvSpPr>
          <p:cNvPr id="166" name="Google Shape;166;p15"/>
          <p:cNvSpPr txBox="1">
            <a:spLocks noGrp="1"/>
          </p:cNvSpPr>
          <p:nvPr>
            <p:ph type="body" idx="1"/>
          </p:nvPr>
        </p:nvSpPr>
        <p:spPr>
          <a:xfrm>
            <a:off x="628650" y="1321533"/>
            <a:ext cx="7886700" cy="4961496"/>
          </a:xfrm>
          <a:prstGeom prst="rect">
            <a:avLst/>
          </a:prstGeom>
          <a:noFill/>
          <a:ln>
            <a:noFill/>
          </a:ln>
        </p:spPr>
        <p:txBody>
          <a:bodyPr spcFirstLastPara="1" wrap="square" lIns="91425" tIns="45700" rIns="91425" bIns="45700" anchor="t" anchorCtr="0">
            <a:normAutofit/>
          </a:bodyPr>
          <a:lstStyle/>
          <a:p>
            <a:pPr marL="228600" lvl="0" indent="-241934" algn="l" rtl="0">
              <a:lnSpc>
                <a:spcPct val="90000"/>
              </a:lnSpc>
              <a:spcBef>
                <a:spcPts val="1000"/>
              </a:spcBef>
              <a:spcAft>
                <a:spcPts val="0"/>
              </a:spcAft>
              <a:buClr>
                <a:schemeClr val="dk1"/>
              </a:buClr>
              <a:buSzPts val="2800"/>
              <a:buChar char="•"/>
            </a:pPr>
            <a:r>
              <a:rPr lang="en-GB" dirty="0"/>
              <a:t>We are endeavouring to put expeditions on during school holidays and weekends.  Last year (before </a:t>
            </a:r>
            <a:r>
              <a:rPr lang="en-GB" dirty="0" err="1"/>
              <a:t>covid</a:t>
            </a:r>
            <a:r>
              <a:rPr lang="en-GB" dirty="0"/>
              <a:t> rearrangement) they were planned for February half term and the Easter holidays.</a:t>
            </a:r>
            <a:endParaRPr dirty="0"/>
          </a:p>
          <a:p>
            <a:pPr marL="228600" lvl="0" indent="-178435" algn="l" rtl="0">
              <a:lnSpc>
                <a:spcPct val="90000"/>
              </a:lnSpc>
              <a:spcBef>
                <a:spcPts val="1000"/>
              </a:spcBef>
              <a:spcAft>
                <a:spcPts val="0"/>
              </a:spcAft>
              <a:buSzPts val="1800"/>
              <a:buChar char="•"/>
            </a:pPr>
            <a:r>
              <a:rPr lang="en-GB" dirty="0"/>
              <a:t>The proposed dates at the minute are (may subject to change). </a:t>
            </a:r>
          </a:p>
          <a:p>
            <a:pPr marL="50165" lvl="0" indent="0" algn="l" rtl="0">
              <a:lnSpc>
                <a:spcPct val="90000"/>
              </a:lnSpc>
              <a:spcBef>
                <a:spcPts val="1000"/>
              </a:spcBef>
              <a:spcAft>
                <a:spcPts val="0"/>
              </a:spcAft>
              <a:buSzPts val="1800"/>
              <a:buNone/>
            </a:pPr>
            <a:r>
              <a:rPr lang="en-GB" dirty="0"/>
              <a:t>Bronze – 12</a:t>
            </a:r>
            <a:r>
              <a:rPr lang="en-GB" baseline="30000" dirty="0"/>
              <a:t>th</a:t>
            </a:r>
            <a:r>
              <a:rPr lang="en-GB" dirty="0"/>
              <a:t> -13</a:t>
            </a:r>
            <a:r>
              <a:rPr lang="en-GB" baseline="30000" dirty="0"/>
              <a:t>th</a:t>
            </a:r>
            <a:r>
              <a:rPr lang="en-GB" dirty="0"/>
              <a:t> March 2022</a:t>
            </a:r>
          </a:p>
          <a:p>
            <a:pPr marL="50165" lvl="0" indent="0" algn="l" rtl="0">
              <a:lnSpc>
                <a:spcPct val="90000"/>
              </a:lnSpc>
              <a:spcBef>
                <a:spcPts val="1000"/>
              </a:spcBef>
              <a:spcAft>
                <a:spcPts val="0"/>
              </a:spcAft>
              <a:buSzPts val="1800"/>
              <a:buNone/>
            </a:pPr>
            <a:r>
              <a:rPr lang="en-GB" dirty="0"/>
              <a:t>Silver – training – 9</a:t>
            </a:r>
            <a:r>
              <a:rPr lang="en-GB" baseline="30000" dirty="0"/>
              <a:t>th</a:t>
            </a:r>
            <a:r>
              <a:rPr lang="en-GB" dirty="0"/>
              <a:t> – 11</a:t>
            </a:r>
            <a:r>
              <a:rPr lang="en-GB" baseline="30000" dirty="0"/>
              <a:t>th</a:t>
            </a:r>
            <a:r>
              <a:rPr lang="en-GB" dirty="0"/>
              <a:t> April 2022</a:t>
            </a:r>
          </a:p>
          <a:p>
            <a:pPr marL="50165" lvl="0" indent="0" algn="l" rtl="0">
              <a:lnSpc>
                <a:spcPct val="90000"/>
              </a:lnSpc>
              <a:spcBef>
                <a:spcPts val="1000"/>
              </a:spcBef>
              <a:spcAft>
                <a:spcPts val="0"/>
              </a:spcAft>
              <a:buSzPts val="1800"/>
              <a:buNone/>
            </a:pPr>
            <a:r>
              <a:rPr lang="en-GB" dirty="0"/>
              <a:t>	     qualifying – 29</a:t>
            </a:r>
            <a:r>
              <a:rPr lang="en-GB" baseline="30000" dirty="0"/>
              <a:t>th</a:t>
            </a:r>
            <a:r>
              <a:rPr lang="en-GB" dirty="0"/>
              <a:t>-30</a:t>
            </a:r>
            <a:r>
              <a:rPr lang="en-GB" baseline="30000" dirty="0"/>
              <a:t>th</a:t>
            </a:r>
            <a:r>
              <a:rPr lang="en-GB" dirty="0"/>
              <a:t> May 2022</a:t>
            </a:r>
            <a:endParaRPr dirty="0"/>
          </a:p>
          <a:p>
            <a:pPr marL="228600" lvl="0" indent="-64135"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e51bd9284b_0_0"/>
          <p:cNvSpPr txBox="1">
            <a:spLocks noGrp="1"/>
          </p:cNvSpPr>
          <p:nvPr>
            <p:ph type="title"/>
          </p:nvPr>
        </p:nvSpPr>
        <p:spPr>
          <a:xfrm>
            <a:off x="628650" y="439117"/>
            <a:ext cx="7886700" cy="760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Can My Child Drop Out?</a:t>
            </a:r>
            <a:endParaRPr/>
          </a:p>
        </p:txBody>
      </p:sp>
      <p:sp>
        <p:nvSpPr>
          <p:cNvPr id="172" name="Google Shape;172;ge51bd9284b_0_0"/>
          <p:cNvSpPr txBox="1">
            <a:spLocks noGrp="1"/>
          </p:cNvSpPr>
          <p:nvPr>
            <p:ph type="body" idx="1"/>
          </p:nvPr>
        </p:nvSpPr>
        <p:spPr>
          <a:xfrm>
            <a:off x="628650" y="1321533"/>
            <a:ext cx="7886700" cy="4961400"/>
          </a:xfrm>
          <a:prstGeom prst="rect">
            <a:avLst/>
          </a:prstGeom>
        </p:spPr>
        <p:txBody>
          <a:bodyPr spcFirstLastPara="1" wrap="square" lIns="91425" tIns="45700" rIns="91425" bIns="45700" anchor="t" anchorCtr="0">
            <a:normAutofit fontScale="92500" lnSpcReduction="20000"/>
          </a:bodyPr>
          <a:lstStyle/>
          <a:p>
            <a:pPr indent="-457200"/>
            <a:r>
              <a:rPr lang="en-GB" dirty="0"/>
              <a:t>Duke of Edinburgh is such a worthwhile achievement and we are always disappointed when pupils choose to not carry on.</a:t>
            </a:r>
            <a:endParaRPr dirty="0"/>
          </a:p>
          <a:p>
            <a:pPr indent="-457200"/>
            <a:r>
              <a:rPr lang="en-GB" dirty="0"/>
              <a:t>Pupils can stop, however they have until they are 25 to complete the award so they can pick it back up again at a later date.</a:t>
            </a:r>
            <a:endParaRPr dirty="0"/>
          </a:p>
          <a:p>
            <a:pPr indent="-457200"/>
            <a:r>
              <a:rPr lang="en-GB" dirty="0"/>
              <a:t>If they choose not to carry on after they have been signed up, you will still have to pay the enrolment fee.</a:t>
            </a:r>
            <a:endParaRPr dirty="0"/>
          </a:p>
          <a:p>
            <a:pPr indent="-457200"/>
            <a:r>
              <a:rPr lang="en-GB" dirty="0"/>
              <a:t>If they choose to stop after the expedition costs, have gone out, like any trip, you will still have to pay for the expedition as your place will have already been booked.  </a:t>
            </a:r>
            <a:endParaRPr dirty="0"/>
          </a:p>
          <a:p>
            <a:pPr indent="-457200"/>
            <a:r>
              <a:rPr lang="en-GB" dirty="0"/>
              <a:t>Please think carefully before your child signs up as it is a big commitment to time and expense.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6"/>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a:t>Find Out More!!</a:t>
            </a:r>
            <a:endParaRPr/>
          </a:p>
        </p:txBody>
      </p:sp>
      <p:sp>
        <p:nvSpPr>
          <p:cNvPr id="178" name="Google Shape;178;p16"/>
          <p:cNvSpPr txBox="1">
            <a:spLocks noGrp="1"/>
          </p:cNvSpPr>
          <p:nvPr>
            <p:ph type="body" idx="1"/>
          </p:nvPr>
        </p:nvSpPr>
        <p:spPr>
          <a:xfrm>
            <a:off x="628650" y="1321533"/>
            <a:ext cx="7886700" cy="496149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u="sng">
                <a:solidFill>
                  <a:schemeClr val="hlink"/>
                </a:solidFill>
                <a:hlinkClick r:id="rId3"/>
              </a:rPr>
              <a:t>https://www.dofe.org/</a:t>
            </a:r>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6183" y="1058333"/>
            <a:ext cx="3666836" cy="2444557"/>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817" y="2068175"/>
            <a:ext cx="3066473" cy="2044315"/>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0035" y="3781932"/>
            <a:ext cx="3934691" cy="26231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ctrTitle"/>
          </p:nvPr>
        </p:nvSpPr>
        <p:spPr>
          <a:xfrm>
            <a:off x="685800" y="1793654"/>
            <a:ext cx="7772400" cy="180838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C00000"/>
              </a:buClr>
              <a:buSzPct val="100000"/>
              <a:buFont typeface="Arial"/>
              <a:buNone/>
            </a:pPr>
            <a:r>
              <a:rPr lang="en-GB" dirty="0"/>
              <a:t>The Duke of Edinburgh (</a:t>
            </a:r>
            <a:r>
              <a:rPr lang="en-GB" dirty="0" err="1"/>
              <a:t>DofE</a:t>
            </a:r>
            <a:r>
              <a:rPr lang="en-GB" dirty="0"/>
              <a:t>) Award</a:t>
            </a:r>
            <a:br>
              <a:rPr lang="en-GB" dirty="0"/>
            </a:br>
            <a:r>
              <a:rPr lang="en-GB" dirty="0"/>
              <a:t>Information for Parents</a:t>
            </a:r>
            <a:endParaRPr dirty="0"/>
          </a:p>
        </p:txBody>
      </p:sp>
      <p:sp>
        <p:nvSpPr>
          <p:cNvPr id="68" name="Google Shape;68;p2"/>
          <p:cNvSpPr txBox="1">
            <a:spLocks noGrp="1"/>
          </p:cNvSpPr>
          <p:nvPr>
            <p:ph type="subTitle" idx="1"/>
          </p:nvPr>
        </p:nvSpPr>
        <p:spPr>
          <a:xfrm>
            <a:off x="1143000" y="3602038"/>
            <a:ext cx="6858000" cy="81093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000"/>
              <a:buNone/>
            </a:pPr>
            <a:r>
              <a:rPr lang="en-GB" sz="3000"/>
              <a:t>What is it?</a:t>
            </a:r>
            <a:endParaRPr/>
          </a:p>
          <a:p>
            <a:pPr marL="0" lvl="0" indent="0" algn="ctr" rtl="0">
              <a:lnSpc>
                <a:spcPct val="90000"/>
              </a:lnSpc>
              <a:spcBef>
                <a:spcPts val="1000"/>
              </a:spcBef>
              <a:spcAft>
                <a:spcPts val="0"/>
              </a:spcAft>
              <a:buClr>
                <a:schemeClr val="dk1"/>
              </a:buClr>
              <a:buSzPts val="3000"/>
              <a:buNone/>
            </a:pPr>
            <a:r>
              <a:rPr lang="en-GB" sz="3000"/>
              <a:t>Why do it?</a:t>
            </a:r>
            <a:endParaRPr/>
          </a:p>
          <a:p>
            <a:pPr marL="0" lvl="0" indent="0" algn="ctr" rtl="0">
              <a:lnSpc>
                <a:spcPct val="90000"/>
              </a:lnSpc>
              <a:spcBef>
                <a:spcPts val="1000"/>
              </a:spcBef>
              <a:spcAft>
                <a:spcPts val="0"/>
              </a:spcAft>
              <a:buClr>
                <a:schemeClr val="dk1"/>
              </a:buClr>
              <a:buSzPts val="3000"/>
              <a:buNone/>
            </a:pPr>
            <a:r>
              <a:rPr lang="en-GB" sz="3000"/>
              <a:t>What will I experiences will I gain?</a:t>
            </a:r>
            <a:endParaRPr sz="3000"/>
          </a:p>
        </p:txBody>
      </p:sp>
      <p:sp>
        <p:nvSpPr>
          <p:cNvPr id="69" name="Google Shape;69;p2" descr="https://www.dofe.org/wp-content/uploads/2019/02/DofE-logo-white-minimal_new.svg"/>
          <p:cNvSpPr/>
          <p:nvPr/>
        </p:nvSpPr>
        <p:spPr>
          <a:xfrm>
            <a:off x="754856" y="1822848"/>
            <a:ext cx="1139424" cy="113942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pic>
        <p:nvPicPr>
          <p:cNvPr id="70" name="Google Shape;70;p2"/>
          <p:cNvPicPr preferRelativeResize="0"/>
          <p:nvPr/>
        </p:nvPicPr>
        <p:blipFill rotWithShape="1">
          <a:blip r:embed="rId3" cstate="screen">
            <a:alphaModFix/>
            <a:extLst>
              <a:ext uri="{28A0092B-C50C-407E-A947-70E740481C1C}">
                <a14:useLocalDpi xmlns:a14="http://schemas.microsoft.com/office/drawing/2010/main"/>
              </a:ext>
            </a:extLst>
          </a:blip>
          <a:srcRect l="-1536"/>
          <a:stretch/>
        </p:blipFill>
        <p:spPr>
          <a:xfrm>
            <a:off x="244588" y="304799"/>
            <a:ext cx="1148783" cy="11129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a:t>What is the DofE Award?</a:t>
            </a:r>
            <a:endParaRPr/>
          </a:p>
        </p:txBody>
      </p:sp>
      <p:sp>
        <p:nvSpPr>
          <p:cNvPr id="76" name="Google Shape;76;p3"/>
          <p:cNvSpPr txBox="1">
            <a:spLocks noGrp="1"/>
          </p:cNvSpPr>
          <p:nvPr>
            <p:ph type="body" idx="1"/>
          </p:nvPr>
        </p:nvSpPr>
        <p:spPr>
          <a:xfrm>
            <a:off x="628650" y="1321533"/>
            <a:ext cx="7886700" cy="496149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The Duke of Edinburgh Award website describes it as</a:t>
            </a:r>
            <a:endParaRPr/>
          </a:p>
          <a:p>
            <a:pPr marL="0" lvl="0" indent="0" algn="l" rtl="0">
              <a:lnSpc>
                <a:spcPct val="90000"/>
              </a:lnSpc>
              <a:spcBef>
                <a:spcPts val="1000"/>
              </a:spcBef>
              <a:spcAft>
                <a:spcPts val="0"/>
              </a:spcAft>
              <a:buClr>
                <a:schemeClr val="dk1"/>
              </a:buClr>
              <a:buSzPts val="2800"/>
              <a:buNone/>
            </a:pPr>
            <a:r>
              <a:rPr lang="en-GB" i="1"/>
              <a:t>“A life-changing experience. A fun time with friends. An opportunity to discover new interests and talents. A tool to develop essential skills for life and work. A recognised mark of achievement; respected by employers”</a:t>
            </a:r>
            <a:endParaRPr/>
          </a:p>
          <a:p>
            <a:pPr marL="0" lvl="0" indent="0" algn="l" rtl="0">
              <a:lnSpc>
                <a:spcPct val="90000"/>
              </a:lnSpc>
              <a:spcBef>
                <a:spcPts val="1000"/>
              </a:spcBef>
              <a:spcAft>
                <a:spcPts val="0"/>
              </a:spcAft>
              <a:buClr>
                <a:schemeClr val="dk1"/>
              </a:buClr>
              <a:buSzPts val="2800"/>
              <a:buNone/>
            </a:pPr>
            <a:endParaRPr i="1"/>
          </a:p>
          <a:p>
            <a:pPr marL="0" lvl="0" indent="0" algn="l" rtl="0">
              <a:lnSpc>
                <a:spcPct val="90000"/>
              </a:lnSpc>
              <a:spcBef>
                <a:spcPts val="1000"/>
              </a:spcBef>
              <a:spcAft>
                <a:spcPts val="0"/>
              </a:spcAft>
              <a:buClr>
                <a:schemeClr val="dk1"/>
              </a:buClr>
              <a:buSzPts val="2800"/>
              <a:buNone/>
            </a:pPr>
            <a:r>
              <a:rPr lang="en-GB"/>
              <a:t>Anyone can do it!!</a:t>
            </a:r>
            <a:br>
              <a:rPr lang="en-GB"/>
            </a:br>
            <a:endParaRPr i="1"/>
          </a:p>
          <a:p>
            <a:pPr marL="0" lvl="0" indent="0" algn="l" rtl="0">
              <a:lnSpc>
                <a:spcPct val="90000"/>
              </a:lnSpc>
              <a:spcBef>
                <a:spcPts val="1000"/>
              </a:spcBef>
              <a:spcAft>
                <a:spcPts val="0"/>
              </a:spcAft>
              <a:buClr>
                <a:schemeClr val="dk1"/>
              </a:buClr>
              <a:buSzPts val="2800"/>
              <a:buNone/>
            </a:pPr>
            <a:endParaRPr i="1"/>
          </a:p>
          <a:p>
            <a:pPr marL="0" lvl="0" indent="0" algn="l" rtl="0">
              <a:lnSpc>
                <a:spcPct val="90000"/>
              </a:lnSpc>
              <a:spcBef>
                <a:spcPts val="1000"/>
              </a:spcBef>
              <a:spcAft>
                <a:spcPts val="0"/>
              </a:spcAft>
              <a:buClr>
                <a:schemeClr val="dk1"/>
              </a:buClr>
              <a:buSzPts val="2800"/>
              <a:buNone/>
            </a:pPr>
            <a:endParaRPr i="1"/>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3453" y="4370228"/>
            <a:ext cx="3833091" cy="17682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a:t>What is DofE?</a:t>
            </a:r>
            <a:endParaRPr/>
          </a:p>
        </p:txBody>
      </p:sp>
      <p:sp>
        <p:nvSpPr>
          <p:cNvPr id="83" name="Google Shape;83;p4"/>
          <p:cNvSpPr txBox="1">
            <a:spLocks noGrp="1"/>
          </p:cNvSpPr>
          <p:nvPr>
            <p:ph type="body" idx="1"/>
          </p:nvPr>
        </p:nvSpPr>
        <p:spPr>
          <a:xfrm>
            <a:off x="628650" y="1321533"/>
            <a:ext cx="7886700" cy="496149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There are three different levels that you can do depending on how old you are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Bronze – year 9</a:t>
            </a:r>
            <a:endParaRPr/>
          </a:p>
          <a:p>
            <a:pPr marL="228600" lvl="0" indent="-228600" algn="l" rtl="0">
              <a:lnSpc>
                <a:spcPct val="90000"/>
              </a:lnSpc>
              <a:spcBef>
                <a:spcPts val="1000"/>
              </a:spcBef>
              <a:spcAft>
                <a:spcPts val="0"/>
              </a:spcAft>
              <a:buClr>
                <a:schemeClr val="dk1"/>
              </a:buClr>
              <a:buSzPts val="2800"/>
              <a:buChar char="•"/>
            </a:pPr>
            <a:r>
              <a:rPr lang="en-GB"/>
              <a:t>Silver – Year 10/year 11</a:t>
            </a:r>
            <a:endParaRPr/>
          </a:p>
          <a:p>
            <a:pPr marL="228600" lvl="0" indent="-228600" algn="l" rtl="0">
              <a:lnSpc>
                <a:spcPct val="90000"/>
              </a:lnSpc>
              <a:spcBef>
                <a:spcPts val="1000"/>
              </a:spcBef>
              <a:spcAft>
                <a:spcPts val="0"/>
              </a:spcAft>
              <a:buClr>
                <a:schemeClr val="dk1"/>
              </a:buClr>
              <a:buSzPts val="2800"/>
              <a:buChar char="•"/>
            </a:pPr>
            <a:r>
              <a:rPr lang="en-GB"/>
              <a:t>Gold – Year 12 and 13</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And how long it takes to complete may depend on your previous experiences of DofE.</a:t>
            </a:r>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6176" y="2493817"/>
            <a:ext cx="3219060" cy="14849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a:t>Bronze DofE</a:t>
            </a:r>
            <a:endParaRPr/>
          </a:p>
        </p:txBody>
      </p:sp>
      <p:sp>
        <p:nvSpPr>
          <p:cNvPr id="90" name="Google Shape;90;p5"/>
          <p:cNvSpPr txBox="1">
            <a:spLocks noGrp="1"/>
          </p:cNvSpPr>
          <p:nvPr>
            <p:ph type="body" idx="1"/>
          </p:nvPr>
        </p:nvSpPr>
        <p:spPr>
          <a:xfrm>
            <a:off x="628650" y="1321533"/>
            <a:ext cx="7886700" cy="4961496"/>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GB" dirty="0"/>
              <a:t>You can start this in year 9</a:t>
            </a:r>
            <a:endParaRPr dirty="0"/>
          </a:p>
          <a:p>
            <a:pPr marL="228600" lvl="0" indent="-228600" algn="l" rtl="0">
              <a:lnSpc>
                <a:spcPct val="90000"/>
              </a:lnSpc>
              <a:spcBef>
                <a:spcPts val="1000"/>
              </a:spcBef>
              <a:spcAft>
                <a:spcPts val="0"/>
              </a:spcAft>
              <a:buClr>
                <a:schemeClr val="dk1"/>
              </a:buClr>
              <a:buSzPts val="2800"/>
              <a:buChar char="•"/>
            </a:pPr>
            <a:r>
              <a:rPr lang="en-GB" dirty="0"/>
              <a:t>There are 4 sections to complete</a:t>
            </a:r>
            <a:endParaRPr dirty="0"/>
          </a:p>
          <a:p>
            <a:pPr marL="228600" lvl="0" indent="-228600" algn="l" rtl="0">
              <a:lnSpc>
                <a:spcPct val="90000"/>
              </a:lnSpc>
              <a:spcBef>
                <a:spcPts val="1000"/>
              </a:spcBef>
              <a:spcAft>
                <a:spcPts val="0"/>
              </a:spcAft>
              <a:buClr>
                <a:schemeClr val="dk1"/>
              </a:buClr>
              <a:buSzPts val="2800"/>
              <a:buChar char="•"/>
            </a:pPr>
            <a:r>
              <a:rPr lang="en-GB" dirty="0"/>
              <a:t>Volunteering, skills, practical and finally your expedition which is 2 days and 1 night camping.  </a:t>
            </a:r>
            <a:endParaRPr dirty="0"/>
          </a:p>
          <a:p>
            <a:pPr marL="228600" lvl="0" indent="-50800" algn="l" rtl="0">
              <a:lnSpc>
                <a:spcPct val="90000"/>
              </a:lnSpc>
              <a:spcBef>
                <a:spcPts val="1000"/>
              </a:spcBef>
              <a:spcAft>
                <a:spcPts val="0"/>
              </a:spcAft>
              <a:buClr>
                <a:schemeClr val="dk1"/>
              </a:buClr>
              <a:buSzPts val="2800"/>
              <a:buNone/>
            </a:pPr>
            <a:endParaRPr lang="en-GB" dirty="0"/>
          </a:p>
          <a:p>
            <a:pPr marL="228600" lvl="0" indent="-50800" algn="l" rtl="0">
              <a:lnSpc>
                <a:spcPct val="90000"/>
              </a:lnSpc>
              <a:spcBef>
                <a:spcPts val="1000"/>
              </a:spcBef>
              <a:spcAft>
                <a:spcPts val="0"/>
              </a:spcAft>
              <a:buClr>
                <a:schemeClr val="dk1"/>
              </a:buClr>
              <a:buSzPts val="2800"/>
              <a:buNone/>
            </a:pPr>
            <a:endParaRPr lang="en-GB" dirty="0"/>
          </a:p>
          <a:p>
            <a:pPr marL="228600" lvl="0" indent="-50800" algn="l" rtl="0">
              <a:lnSpc>
                <a:spcPct val="90000"/>
              </a:lnSpc>
              <a:spcBef>
                <a:spcPts val="1000"/>
              </a:spcBef>
              <a:spcAft>
                <a:spcPts val="0"/>
              </a:spcAft>
              <a:buClr>
                <a:schemeClr val="dk1"/>
              </a:buClr>
              <a:buSzPts val="2800"/>
              <a:buNone/>
            </a:pPr>
            <a:endParaRPr lang="en-GB"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t>Each section (apart from the expedition) takes 3 months although you do have to pick one of the sections to complete over 6 months. </a:t>
            </a:r>
            <a:endParaRPr dirty="0"/>
          </a:p>
        </p:txBody>
      </p:sp>
      <p:sp>
        <p:nvSpPr>
          <p:cNvPr id="91" name="Google Shape;91;p5"/>
          <p:cNvSpPr/>
          <p:nvPr/>
        </p:nvSpPr>
        <p:spPr>
          <a:xfrm>
            <a:off x="5865168" y="1131094"/>
            <a:ext cx="1409211" cy="117724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7200" b="1">
                <a:solidFill>
                  <a:srgbClr val="000000"/>
                </a:solidFill>
                <a:latin typeface="Arial"/>
                <a:ea typeface="Arial"/>
                <a:cs typeface="Arial"/>
                <a:sym typeface="Arial"/>
              </a:rPr>
              <a:t>6</a:t>
            </a:r>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1380" y="3180882"/>
            <a:ext cx="3888509" cy="17938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a:t>Silver DofE</a:t>
            </a:r>
            <a:endParaRPr/>
          </a:p>
        </p:txBody>
      </p:sp>
      <p:sp>
        <p:nvSpPr>
          <p:cNvPr id="97" name="Google Shape;97;p6"/>
          <p:cNvSpPr txBox="1">
            <a:spLocks noGrp="1"/>
          </p:cNvSpPr>
          <p:nvPr>
            <p:ph type="body" idx="1"/>
          </p:nvPr>
        </p:nvSpPr>
        <p:spPr>
          <a:xfrm>
            <a:off x="628649" y="1321533"/>
            <a:ext cx="5956877" cy="4876067"/>
          </a:xfrm>
          <a:prstGeom prst="rect">
            <a:avLst/>
          </a:prstGeom>
          <a:noFill/>
          <a:ln>
            <a:noFill/>
          </a:ln>
        </p:spPr>
        <p:txBody>
          <a:bodyPr spcFirstLastPara="1" wrap="square" lIns="91425" tIns="45700" rIns="91425" bIns="45700" anchor="t" anchorCtr="0">
            <a:normAutofit fontScale="77500" lnSpcReduction="20000"/>
          </a:bodyPr>
          <a:lstStyle/>
          <a:p>
            <a:pPr marL="228600" lvl="0" indent="-215265" algn="l" rtl="0">
              <a:lnSpc>
                <a:spcPct val="90000"/>
              </a:lnSpc>
              <a:spcBef>
                <a:spcPts val="0"/>
              </a:spcBef>
              <a:spcAft>
                <a:spcPts val="0"/>
              </a:spcAft>
              <a:buClr>
                <a:schemeClr val="dk1"/>
              </a:buClr>
              <a:buSzPct val="100000"/>
              <a:buChar char="•"/>
            </a:pPr>
            <a:r>
              <a:rPr lang="en-GB" dirty="0"/>
              <a:t>You can start this in year 10 or 11 (this year).</a:t>
            </a:r>
            <a:endParaRPr dirty="0"/>
          </a:p>
          <a:p>
            <a:pPr marL="228600" lvl="0" indent="-215265" algn="l" rtl="0">
              <a:lnSpc>
                <a:spcPct val="90000"/>
              </a:lnSpc>
              <a:spcBef>
                <a:spcPts val="1000"/>
              </a:spcBef>
              <a:spcAft>
                <a:spcPts val="0"/>
              </a:spcAft>
              <a:buClr>
                <a:schemeClr val="dk1"/>
              </a:buClr>
              <a:buSzPct val="100000"/>
              <a:buChar char="•"/>
            </a:pPr>
            <a:r>
              <a:rPr lang="en-GB" dirty="0"/>
              <a:t>There are 4 sections to complete</a:t>
            </a:r>
            <a:endParaRPr dirty="0"/>
          </a:p>
          <a:p>
            <a:pPr marL="228600" lvl="0" indent="-215265" algn="l" rtl="0">
              <a:lnSpc>
                <a:spcPct val="90000"/>
              </a:lnSpc>
              <a:spcBef>
                <a:spcPts val="1000"/>
              </a:spcBef>
              <a:spcAft>
                <a:spcPts val="0"/>
              </a:spcAft>
              <a:buClr>
                <a:schemeClr val="dk1"/>
              </a:buClr>
              <a:buSzPct val="100000"/>
              <a:buChar char="•"/>
            </a:pPr>
            <a:r>
              <a:rPr lang="en-GB" dirty="0"/>
              <a:t>Volunteering, skills, practical and finally your expedition which is 3 days and 2 nights camping.  </a:t>
            </a:r>
            <a:endParaRPr dirty="0"/>
          </a:p>
          <a:p>
            <a:pPr marL="228600" lvl="0" indent="-215265" algn="l" rtl="0">
              <a:lnSpc>
                <a:spcPct val="90000"/>
              </a:lnSpc>
              <a:spcBef>
                <a:spcPts val="1000"/>
              </a:spcBef>
              <a:spcAft>
                <a:spcPts val="0"/>
              </a:spcAft>
              <a:buClr>
                <a:schemeClr val="dk1"/>
              </a:buClr>
              <a:buSzPct val="100000"/>
              <a:buChar char="•"/>
            </a:pPr>
            <a:r>
              <a:rPr lang="en-GB" dirty="0"/>
              <a:t>If you have already completed Bronze, each section (apart from the expedition) it will take you 6 months to complete. You have to volunteer for 6 months, and the pick either skills of practical to complete over 6 months, the other for 3 months.</a:t>
            </a:r>
            <a:endParaRPr dirty="0"/>
          </a:p>
          <a:p>
            <a:pPr marL="228600" lvl="0" indent="-215265" algn="l" rtl="0">
              <a:lnSpc>
                <a:spcPct val="90000"/>
              </a:lnSpc>
              <a:spcBef>
                <a:spcPts val="1000"/>
              </a:spcBef>
              <a:spcAft>
                <a:spcPts val="0"/>
              </a:spcAft>
              <a:buClr>
                <a:schemeClr val="dk1"/>
              </a:buClr>
              <a:buSzPct val="100000"/>
              <a:buChar char="•"/>
            </a:pPr>
            <a:r>
              <a:rPr lang="en-GB" dirty="0"/>
              <a:t>If you have not completed the Bronze award you will have to do a further 6 months in volunteering or the longer of the skills or practical section</a:t>
            </a:r>
            <a:endParaRPr dirty="0"/>
          </a:p>
        </p:txBody>
      </p:sp>
      <p:sp>
        <p:nvSpPr>
          <p:cNvPr id="98" name="Google Shape;98;p6"/>
          <p:cNvSpPr/>
          <p:nvPr/>
        </p:nvSpPr>
        <p:spPr>
          <a:xfrm>
            <a:off x="6432586" y="230687"/>
            <a:ext cx="2082764" cy="117724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7200" b="1">
                <a:solidFill>
                  <a:srgbClr val="000000"/>
                </a:solidFill>
                <a:latin typeface="Arial"/>
                <a:ea typeface="Arial"/>
                <a:cs typeface="Arial"/>
                <a:sym typeface="Arial"/>
              </a:rPr>
              <a:t>6/12</a:t>
            </a:r>
            <a:endParaRPr sz="7200" b="1">
              <a:solidFill>
                <a:srgbClr val="000000"/>
              </a:solidFill>
              <a:latin typeface="Arial"/>
              <a:ea typeface="Arial"/>
              <a:cs typeface="Arial"/>
              <a:sym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8653" y="2346399"/>
            <a:ext cx="2183823" cy="29117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en-GB"/>
              <a:t>Gold DofE</a:t>
            </a:r>
            <a:endParaRPr/>
          </a:p>
        </p:txBody>
      </p:sp>
      <p:sp>
        <p:nvSpPr>
          <p:cNvPr id="104" name="Google Shape;104;p7"/>
          <p:cNvSpPr txBox="1">
            <a:spLocks noGrp="1"/>
          </p:cNvSpPr>
          <p:nvPr>
            <p:ph type="body" idx="1"/>
          </p:nvPr>
        </p:nvSpPr>
        <p:spPr>
          <a:xfrm>
            <a:off x="628650" y="1496291"/>
            <a:ext cx="5596659" cy="4786738"/>
          </a:xfrm>
          <a:prstGeom prst="rect">
            <a:avLst/>
          </a:prstGeom>
          <a:noFill/>
          <a:ln>
            <a:noFill/>
          </a:ln>
        </p:spPr>
        <p:txBody>
          <a:bodyPr spcFirstLastPara="1" wrap="square" lIns="91425" tIns="45700" rIns="91425" bIns="45700" anchor="t" anchorCtr="0">
            <a:normAutofit fontScale="62500" lnSpcReduction="20000"/>
          </a:bodyPr>
          <a:lstStyle/>
          <a:p>
            <a:pPr marL="228600" lvl="0" indent="-201930" algn="l" rtl="0">
              <a:lnSpc>
                <a:spcPct val="90000"/>
              </a:lnSpc>
              <a:spcBef>
                <a:spcPts val="0"/>
              </a:spcBef>
              <a:spcAft>
                <a:spcPts val="0"/>
              </a:spcAft>
              <a:buClr>
                <a:schemeClr val="dk1"/>
              </a:buClr>
              <a:buSzPct val="100000"/>
              <a:buChar char="•"/>
            </a:pPr>
            <a:r>
              <a:rPr lang="en-GB" dirty="0"/>
              <a:t>You can start this in year 12</a:t>
            </a:r>
            <a:endParaRPr dirty="0"/>
          </a:p>
          <a:p>
            <a:pPr marL="228600" lvl="0" indent="-201930" algn="l" rtl="0">
              <a:lnSpc>
                <a:spcPct val="90000"/>
              </a:lnSpc>
              <a:spcBef>
                <a:spcPts val="1000"/>
              </a:spcBef>
              <a:spcAft>
                <a:spcPts val="0"/>
              </a:spcAft>
              <a:buClr>
                <a:schemeClr val="dk1"/>
              </a:buClr>
              <a:buSzPct val="100000"/>
              <a:buChar char="•"/>
            </a:pPr>
            <a:r>
              <a:rPr lang="en-GB" dirty="0"/>
              <a:t>There are 5 sections to complete</a:t>
            </a:r>
            <a:endParaRPr dirty="0"/>
          </a:p>
          <a:p>
            <a:pPr marL="228600" lvl="0" indent="-201930" algn="l" rtl="0">
              <a:lnSpc>
                <a:spcPct val="90000"/>
              </a:lnSpc>
              <a:spcBef>
                <a:spcPts val="1000"/>
              </a:spcBef>
              <a:spcAft>
                <a:spcPts val="0"/>
              </a:spcAft>
              <a:buClr>
                <a:schemeClr val="dk1"/>
              </a:buClr>
              <a:buSzPct val="100000"/>
              <a:buChar char="•"/>
            </a:pPr>
            <a:r>
              <a:rPr lang="en-GB" dirty="0"/>
              <a:t>Volunteering, skills, practical and finally your expedition which is 4 days and 3 nights camping and an additional residential section (5 days and 4 nights). </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201930" algn="l" rtl="0">
              <a:lnSpc>
                <a:spcPct val="90000"/>
              </a:lnSpc>
              <a:spcBef>
                <a:spcPts val="1000"/>
              </a:spcBef>
              <a:spcAft>
                <a:spcPts val="0"/>
              </a:spcAft>
              <a:buClr>
                <a:schemeClr val="dk1"/>
              </a:buClr>
              <a:buSzPct val="100000"/>
              <a:buChar char="•"/>
            </a:pPr>
            <a:r>
              <a:rPr lang="en-GB" dirty="0"/>
              <a:t>If you have already completed silver, each section (apart from the expedition) it will take you 12 months to complete. You have to volunteer for 12 months, and the pick either skills of practical to complete over 12 months, the other for 6 months</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201930" algn="l" rtl="0">
              <a:lnSpc>
                <a:spcPct val="90000"/>
              </a:lnSpc>
              <a:spcBef>
                <a:spcPts val="1000"/>
              </a:spcBef>
              <a:spcAft>
                <a:spcPts val="0"/>
              </a:spcAft>
              <a:buClr>
                <a:schemeClr val="dk1"/>
              </a:buClr>
              <a:buSzPct val="100000"/>
              <a:buChar char="•"/>
            </a:pPr>
            <a:r>
              <a:rPr lang="en-GB" dirty="0"/>
              <a:t>If you have not completed the Silver award (even if you have done bronze) you will have to do a further 6 months in volunteering or the longer of the skills or practical section (totalling 18 months for one section). </a:t>
            </a:r>
            <a:endParaRPr dirty="0"/>
          </a:p>
        </p:txBody>
      </p:sp>
      <p:sp>
        <p:nvSpPr>
          <p:cNvPr id="105" name="Google Shape;105;p7"/>
          <p:cNvSpPr/>
          <p:nvPr/>
        </p:nvSpPr>
        <p:spPr>
          <a:xfrm>
            <a:off x="5018315" y="451395"/>
            <a:ext cx="2929618" cy="117724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7200" b="1" dirty="0">
                <a:solidFill>
                  <a:srgbClr val="000000"/>
                </a:solidFill>
                <a:latin typeface="Arial"/>
                <a:ea typeface="Arial"/>
                <a:cs typeface="Arial"/>
                <a:sym typeface="Arial"/>
              </a:rPr>
              <a:t>12/18</a:t>
            </a:r>
            <a:endParaRPr sz="7200" b="1" dirty="0">
              <a:solidFill>
                <a:srgbClr val="000000"/>
              </a:solidFill>
              <a:latin typeface="Arial"/>
              <a:ea typeface="Arial"/>
              <a:cs typeface="Arial"/>
              <a:sym typeface="Aria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5309" y="2130884"/>
            <a:ext cx="2507095" cy="33427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Expeditions </a:t>
            </a:r>
          </a:p>
        </p:txBody>
      </p:sp>
      <p:sp>
        <p:nvSpPr>
          <p:cNvPr id="3" name="Text Placeholder 2"/>
          <p:cNvSpPr>
            <a:spLocks noGrp="1"/>
          </p:cNvSpPr>
          <p:nvPr>
            <p:ph type="body" idx="1"/>
          </p:nvPr>
        </p:nvSpPr>
        <p:spPr>
          <a:xfrm>
            <a:off x="83705" y="1581727"/>
            <a:ext cx="4312805" cy="3989376"/>
          </a:xfrm>
        </p:spPr>
        <p:txBody>
          <a:bodyPr>
            <a:normAutofit fontScale="47500" lnSpcReduction="20000"/>
          </a:bodyPr>
          <a:lstStyle/>
          <a:p>
            <a:r>
              <a:rPr lang="en-GB" dirty="0"/>
              <a:t>The expeditions are perhaps the most demanding aspect of the award.</a:t>
            </a:r>
          </a:p>
          <a:p>
            <a:r>
              <a:rPr lang="en-GB" dirty="0"/>
              <a:t>It is worth trying to complete all of the other parts of your award before your start your expedition.  </a:t>
            </a:r>
          </a:p>
          <a:p>
            <a:pPr marL="114300" indent="0">
              <a:buNone/>
            </a:pPr>
            <a:r>
              <a:rPr lang="en-GB" u="sng" dirty="0"/>
              <a:t>Bronze</a:t>
            </a:r>
          </a:p>
          <a:p>
            <a:pPr marL="228600" lvl="0" indent="-165100"/>
            <a:r>
              <a:rPr lang="en-GB" dirty="0"/>
              <a:t>The practice expedition is 1 day and the qualifying expedition is 2 days with an overnight stay.</a:t>
            </a:r>
          </a:p>
          <a:p>
            <a:pPr marL="228600" lvl="0" indent="-165100"/>
            <a:r>
              <a:rPr lang="en-GB" dirty="0"/>
              <a:t>Each day the pupils will walk around 16km.  </a:t>
            </a:r>
          </a:p>
          <a:p>
            <a:pPr marL="63500" lvl="0" indent="0">
              <a:buNone/>
            </a:pPr>
            <a:r>
              <a:rPr lang="en-GB" u="sng" dirty="0"/>
              <a:t>Silver</a:t>
            </a:r>
          </a:p>
          <a:p>
            <a:pPr marL="228600" lvl="0" indent="-161290">
              <a:buSzPct val="64285"/>
            </a:pPr>
            <a:r>
              <a:rPr lang="en-GB" dirty="0"/>
              <a:t>The practice and qualifying expeditions are 3 days each with two overnight stays.</a:t>
            </a:r>
          </a:p>
          <a:p>
            <a:pPr marL="228600" lvl="0" indent="-161290">
              <a:buSzPct val="64285"/>
            </a:pPr>
            <a:r>
              <a:rPr lang="en-GB" dirty="0"/>
              <a:t>Each day pupils will walk about 19km. </a:t>
            </a:r>
          </a:p>
          <a:p>
            <a:pPr marL="67310" lvl="0" indent="0">
              <a:buSzPct val="64285"/>
              <a:buNone/>
            </a:pPr>
            <a:r>
              <a:rPr lang="en-GB" u="sng" dirty="0"/>
              <a:t>Gold</a:t>
            </a:r>
          </a:p>
          <a:p>
            <a:pPr marL="228600" indent="-161290">
              <a:buSzPct val="64285"/>
            </a:pPr>
            <a:r>
              <a:rPr lang="en-GB" dirty="0"/>
              <a:t>The practice and qualifying expeditions are 4 days with 3 night stays.  Each day the participants will walk around 23km.  </a:t>
            </a:r>
          </a:p>
          <a:p>
            <a:pPr marL="228600" lvl="0" indent="-161290">
              <a:buSzPct val="64285"/>
            </a:pPr>
            <a:endParaRPr lang="en-GB" u="sng" dirty="0"/>
          </a:p>
          <a:p>
            <a:pPr marL="228600" lvl="0" indent="-165100"/>
            <a:endParaRPr lang="en-GB" u="sng" dirty="0"/>
          </a:p>
          <a:p>
            <a:pPr marL="228600" lvl="0" indent="-165100"/>
            <a:endParaRPr lang="en-GB" u="sng" dirty="0"/>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5091" y="1267691"/>
            <a:ext cx="4184073" cy="278938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7454" y="3888120"/>
            <a:ext cx="3999345" cy="2666230"/>
          </a:xfrm>
          <a:prstGeom prst="rect">
            <a:avLst/>
          </a:prstGeom>
        </p:spPr>
      </p:pic>
    </p:spTree>
    <p:extLst>
      <p:ext uri="{BB962C8B-B14F-4D97-AF65-F5344CB8AC3E}">
        <p14:creationId xmlns:p14="http://schemas.microsoft.com/office/powerpoint/2010/main" val="334394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628650" y="439117"/>
            <a:ext cx="7886700" cy="7603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0000"/>
              </a:buClr>
              <a:buSzPct val="100000"/>
              <a:buFont typeface="Arial"/>
              <a:buNone/>
            </a:pPr>
            <a:r>
              <a:rPr lang="en-GB"/>
              <a:t>How Do I Prove What I Have Done?</a:t>
            </a:r>
            <a:endParaRPr/>
          </a:p>
        </p:txBody>
      </p:sp>
      <p:sp>
        <p:nvSpPr>
          <p:cNvPr id="111" name="Google Shape;111;p8"/>
          <p:cNvSpPr txBox="1">
            <a:spLocks noGrp="1"/>
          </p:cNvSpPr>
          <p:nvPr>
            <p:ph type="body" idx="1"/>
          </p:nvPr>
        </p:nvSpPr>
        <p:spPr>
          <a:xfrm>
            <a:off x="628650" y="1321533"/>
            <a:ext cx="8099714" cy="2908722"/>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dk1"/>
              </a:buClr>
              <a:buSzPct val="100000"/>
              <a:buChar char="•"/>
            </a:pPr>
            <a:r>
              <a:rPr lang="en-GB" dirty="0"/>
              <a:t>Once you are signed up, you receive a booklet and a </a:t>
            </a:r>
            <a:r>
              <a:rPr lang="en-GB" dirty="0" err="1"/>
              <a:t>eDofE</a:t>
            </a:r>
            <a:r>
              <a:rPr lang="en-GB" dirty="0"/>
              <a:t> log in.</a:t>
            </a:r>
            <a:endParaRPr dirty="0"/>
          </a:p>
          <a:p>
            <a:pPr marL="228600" lvl="0" indent="-228600" algn="l" rtl="0">
              <a:lnSpc>
                <a:spcPct val="90000"/>
              </a:lnSpc>
              <a:spcBef>
                <a:spcPts val="1000"/>
              </a:spcBef>
              <a:spcAft>
                <a:spcPts val="0"/>
              </a:spcAft>
              <a:buClr>
                <a:schemeClr val="dk1"/>
              </a:buClr>
              <a:buSzPct val="100000"/>
              <a:buChar char="•"/>
            </a:pPr>
            <a:r>
              <a:rPr lang="en-GB" dirty="0"/>
              <a:t>Each of the 4 sections have a evidence sheet that will have to be completed by your assessor.  This will be someone who has taught/observed you as part of your section, e.g. football coach, music teacher, manager at charity shop and then your expedition leader. It cannot be a parent or family member.</a:t>
            </a:r>
            <a:endParaRPr dirty="0"/>
          </a:p>
          <a:p>
            <a:pPr marL="228600" lvl="0" indent="-228600" algn="l" rtl="0">
              <a:lnSpc>
                <a:spcPct val="90000"/>
              </a:lnSpc>
              <a:spcBef>
                <a:spcPts val="1000"/>
              </a:spcBef>
              <a:spcAft>
                <a:spcPts val="0"/>
              </a:spcAft>
              <a:buClr>
                <a:schemeClr val="dk1"/>
              </a:buClr>
              <a:buSzPct val="100000"/>
              <a:buChar char="•"/>
            </a:pPr>
            <a:r>
              <a:rPr lang="en-GB" dirty="0"/>
              <a:t>This can be done electronically or in your </a:t>
            </a:r>
            <a:r>
              <a:rPr lang="en-GB" dirty="0" err="1"/>
              <a:t>DofE</a:t>
            </a:r>
            <a:r>
              <a:rPr lang="en-GB" dirty="0"/>
              <a:t> booklet and scanned in.</a:t>
            </a:r>
            <a:endParaRPr dirty="0"/>
          </a:p>
          <a:p>
            <a:pPr marL="228600" lvl="0" indent="-228600" algn="l" rtl="0">
              <a:lnSpc>
                <a:spcPct val="90000"/>
              </a:lnSpc>
              <a:spcBef>
                <a:spcPts val="1000"/>
              </a:spcBef>
              <a:spcAft>
                <a:spcPts val="0"/>
              </a:spcAft>
              <a:buClr>
                <a:schemeClr val="dk1"/>
              </a:buClr>
              <a:buSzPct val="100000"/>
              <a:buChar char="•"/>
            </a:pPr>
            <a:r>
              <a:rPr lang="en-GB" dirty="0"/>
              <a:t>You are responsible for sorting out your placements for skills, practical, and volunteering and we sort out your expedition.  </a:t>
            </a:r>
            <a:endParaRPr dirty="0"/>
          </a:p>
          <a:p>
            <a:pPr marL="228600" lvl="0" indent="-228600" algn="l" rtl="0">
              <a:lnSpc>
                <a:spcPct val="90000"/>
              </a:lnSpc>
              <a:spcBef>
                <a:spcPts val="1000"/>
              </a:spcBef>
              <a:spcAft>
                <a:spcPts val="0"/>
              </a:spcAft>
              <a:buClr>
                <a:schemeClr val="dk1"/>
              </a:buClr>
              <a:buSzPct val="100000"/>
              <a:buChar char="•"/>
            </a:pPr>
            <a:r>
              <a:rPr lang="en-GB" dirty="0"/>
              <a:t>You can also add evidence yourselves e.g. pictures, running logs, diaries.  </a:t>
            </a:r>
            <a:endParaRPr dirty="0"/>
          </a:p>
          <a:p>
            <a:pPr marL="228600" lvl="0" indent="-228600" algn="l" rtl="0">
              <a:lnSpc>
                <a:spcPct val="90000"/>
              </a:lnSpc>
              <a:spcBef>
                <a:spcPts val="1000"/>
              </a:spcBef>
              <a:spcAft>
                <a:spcPts val="0"/>
              </a:spcAft>
              <a:buClr>
                <a:schemeClr val="dk1"/>
              </a:buClr>
              <a:buSzPct val="100000"/>
              <a:buChar char="•"/>
            </a:pPr>
            <a:r>
              <a:rPr lang="en-GB" dirty="0"/>
              <a:t>Its your </a:t>
            </a:r>
            <a:r>
              <a:rPr lang="en-GB" dirty="0" err="1"/>
              <a:t>eDofE</a:t>
            </a:r>
            <a:r>
              <a:rPr lang="en-GB" dirty="0"/>
              <a:t> to take ownership of.  </a:t>
            </a:r>
            <a:endParaRPr dirty="0"/>
          </a:p>
        </p:txBody>
      </p:sp>
      <p:pic>
        <p:nvPicPr>
          <p:cNvPr id="112" name="Google Shape;112;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098971" y="531519"/>
            <a:ext cx="832757" cy="575582"/>
          </a:xfrm>
          <a:prstGeom prst="rect">
            <a:avLst/>
          </a:prstGeom>
          <a:noFill/>
          <a:ln>
            <a:noFill/>
          </a:ln>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1836" y="4352285"/>
            <a:ext cx="4839855" cy="22326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1409</Words>
  <Application>Microsoft Macintosh PowerPoint</Application>
  <PresentationFormat>On-screen Show (4:3)</PresentationFormat>
  <Paragraphs>140</Paragraphs>
  <Slides>18</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Office Theme</vt:lpstr>
      <vt:lpstr>South Wirral High School </vt:lpstr>
      <vt:lpstr>The Duke of Edinburgh (DofE) Award Information for Parents</vt:lpstr>
      <vt:lpstr>What is the DofE Award?</vt:lpstr>
      <vt:lpstr>What is DofE?</vt:lpstr>
      <vt:lpstr>Bronze DofE</vt:lpstr>
      <vt:lpstr>Silver DofE</vt:lpstr>
      <vt:lpstr>Gold DofE</vt:lpstr>
      <vt:lpstr>The Expeditions </vt:lpstr>
      <vt:lpstr>How Do I Prove What I Have Done?</vt:lpstr>
      <vt:lpstr>How Will It Benefit Me?</vt:lpstr>
      <vt:lpstr>What Will I Need To Complete the Award?</vt:lpstr>
      <vt:lpstr>What Do I Get?</vt:lpstr>
      <vt:lpstr>How Can We Sign Up?</vt:lpstr>
      <vt:lpstr>The DofE App</vt:lpstr>
      <vt:lpstr>Cost</vt:lpstr>
      <vt:lpstr>Proposed Expedition Dates</vt:lpstr>
      <vt:lpstr>Can My Child Drop Out?</vt:lpstr>
      <vt:lpstr>Find Out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Wirral High School</dc:title>
  <dc:creator>Janet Dennis</dc:creator>
  <cp:lastModifiedBy>Andrew Stewart</cp:lastModifiedBy>
  <cp:revision>6</cp:revision>
  <dcterms:created xsi:type="dcterms:W3CDTF">2020-05-05T10:35:03Z</dcterms:created>
  <dcterms:modified xsi:type="dcterms:W3CDTF">2021-10-14T13:32:15Z</dcterms:modified>
</cp:coreProperties>
</file>